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4"/>
    <p:sldMasterId id="2147483799" r:id="rId5"/>
    <p:sldMasterId id="2147483880" r:id="rId6"/>
  </p:sldMasterIdLst>
  <p:notesMasterIdLst>
    <p:notesMasterId r:id="rId17"/>
  </p:notesMasterIdLst>
  <p:handoutMasterIdLst>
    <p:handoutMasterId r:id="rId18"/>
  </p:handoutMasterIdLst>
  <p:sldIdLst>
    <p:sldId id="4347" r:id="rId7"/>
    <p:sldId id="2147480462" r:id="rId8"/>
    <p:sldId id="2147480427" r:id="rId9"/>
    <p:sldId id="2147480467" r:id="rId10"/>
    <p:sldId id="2147480468" r:id="rId11"/>
    <p:sldId id="2147480470" r:id="rId12"/>
    <p:sldId id="2147480471" r:id="rId13"/>
    <p:sldId id="2147480472" r:id="rId14"/>
    <p:sldId id="2147480453" r:id="rId15"/>
    <p:sldId id="4359" r:id="rId16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F02A310-B911-153C-1968-21E940B5B28E}" name="Charlotte Knowles" initials="CK" userId="S::charlotte.knowles@eitfood.eu::0ee2f929-6b4e-4d24-9c8f-10b09de6829c" providerId="AD"/>
  <p188:author id="{C15CD817-9054-4FB0-A50D-33A5AC8E16CD}" name="Carmen Fenollosa" initials="CF" userId="S::carmen.fenollosa@eitfood.eu::b5cb9d63-aa35-4dec-b02c-6db3c42a9413" providerId="AD"/>
  <p188:author id="{59DB971F-11FE-C91E-E12C-E52350B470ED}" name="Benoit Buntinx" initials="" userId="S::benoit.buntinx@eitfood.eu::8101860d-34fc-4a59-8ae8-85f7d815bfbc" providerId="AD"/>
  <p188:author id="{A951D920-6779-0439-DA08-B2759CA838A4}" name="Gio Maiello" initials="GM" userId="64e0879fafe556cd" providerId="Windows Live"/>
  <p188:author id="{E2999423-A57F-B6B8-FD92-B84D27F2C04E}" name="Adam Adamek" initials="AA" userId="S::adam.adamek@eitfood.eu::50fa31bc-38dd-4e4d-bf79-53d0822142a2" providerId="AD"/>
  <p188:author id="{E9964D2F-9EB6-A0CA-4A3F-559790D56407}" name="Mirko Miceli" initials="MM" userId="S::mirko.miceli@eitfood.eu::0173ede0-dd61-4379-9e77-0219888f1cd1" providerId="AD"/>
  <p188:author id="{DF0F3636-CC5E-CD0A-B3C2-DB9CC1431002}" name="Viktoria de Bourbon de Parme" initials="" userId="S::viktoria.debourbon@eitfood.eu::29b98dab-0daf-46a4-a76d-dae789a58827" providerId="AD"/>
  <p188:author id="{F42EC03D-EF94-66DE-9280-9B469B928407}" name="Saskia Nuijten" initials="SN" userId="S::saskia.nuijten@eitfood.eu::9c0f81b7-ff48-4f45-a6c7-24b26b3b4323" providerId="AD"/>
  <p188:author id="{65FACF43-4C07-63E1-E84F-9537F3BEC33E}" name="Matt Eastland" initials="ME" userId="S::matt.eastland@eitfood.eu::935166b2-a6df-45d1-8446-c5fec2c40c3c" providerId="AD"/>
  <p188:author id="{4DC67B44-8F68-BCB9-4BAC-551618E52232}" name="Jessica Sansom" initials="" userId="S::Jessica.Sansom@eitfood.eu::f379bb8c-a7db-4f8b-9f39-14d51cff557f" providerId="AD"/>
  <p188:author id="{BF04A046-0F37-6728-2298-001CC56017DA}" name="Raphael Debleser" initials="RD" userId="S::raphael.debleser@eitfood.eu::1382f4eb-9565-4985-b74a-fc9155c8e57c" providerId="AD"/>
  <p188:author id="{A20E144E-3364-42E3-7C1B-6D629239582B}" name="Maria Eugenia Valentim Neto" initials="MEVN" userId="S::mariaeugenianeto@aear.info::06d1cc07-d7e8-4dda-8f8b-1c4ea1ca809d" providerId="AD"/>
  <p188:author id="{D78DA14E-BB78-CB8B-2EA5-B5604C3AD145}" name="Nicolas Perrin" initials="NP" userId="S::nicolas.perrin@eitfood.eu::9a4ebe90-950e-49ee-aa70-c782af00fef8" providerId="AD"/>
  <p188:author id="{D92C7753-B121-BD4C-C91E-02FDB90A724A}" name="Rebecca Thompson" initials="" userId="S::rebecca.thompson@eitfood.eu::689433d0-c5e4-44e0-a33f-46be8ab70295" providerId="AD"/>
  <p188:author id="{0BBDFC54-E102-4C63-BA99-827A3A441405}" name="Richard Zaltzman" initials="RZ" userId="S::Richard.Zaltzman@eitfood.eu::302c597d-28bc-49ae-aff2-77f44d0329c3" providerId="AD"/>
  <p188:author id="{613CE25A-1ED3-A214-5C36-4FFF5BA3E045}" name="Lucy Wallace" initials="LW" userId="S::lucy.wallace@eitfood.eu::52339cdd-c429-4021-aef8-80d38e7d7b5f" providerId="AD"/>
  <p188:author id="{B88CF25A-8DD9-9E0A-8A7E-9E6D24E58CD1}" name="Desi Vanrintel" initials="" userId="S::desi.vanrintel@eitfood.eu::1ece0e67-15d5-4e48-ab3e-e7954feb32bc" providerId="AD"/>
  <p188:author id="{AE4EF962-DB56-864C-41AB-5D8E37351B73}" name="Linn Vande Populiere" initials="LVP" userId="2094a57e1e3aa382" providerId="Windows Live"/>
  <p188:author id="{25DDF06F-CD04-8906-F0E9-D10194428B2B}" name="Maarten van der Kamp" initials="" userId="S::maarten.vanderkamp@eitfood.eu::e89593db-7e7d-4a82-96e3-14a7bb257176" providerId="AD"/>
  <p188:author id="{ED034972-F0C2-F51E-F195-C35329C42CE8}" name="Giulia Marenghi" initials="GM" userId="S::giulia.marenghi@eitfood.eu::026e5b07-d006-4752-8f7c-486aeac80bc7" providerId="AD"/>
  <p188:author id="{6D160D74-3A23-FEBF-DCA3-9FDB28F989EB}" name="Linn Vande Populiere" initials="LVP" userId="S::Linn.vandepopuliere@eitfood.eu::aa98d021-497e-4491-9906-cfe1519f435a" providerId="AD"/>
  <p188:author id="{5796BA76-F022-56AD-DC41-4DFF0E4AF28E}" name="Jessica Sansom" initials="JS" userId="S::jessica.sansom@eitfood.eu::f379bb8c-a7db-4f8b-9f39-14d51cff557f" providerId="AD"/>
  <p188:author id="{1D7EDF8D-6839-4B87-DB39-56FDAD53B64B}" name="Giri Mathur" initials="GM" userId="S::giri.mathur@eitfood.eu::ce6096e0-570c-4c4b-b0f5-f0e9d245a2ae" providerId="AD"/>
  <p188:author id="{63038199-DBD1-8FFE-2413-1E5444EB3C8F}" name="Sonia Muñoz Blanc" initials="SB" userId="S::sonia.munozblanc@eitfood.eu::682545a2-c759-41b3-9d1d-9ae81b60554e" providerId="AD"/>
  <p188:author id="{309742A4-6CDF-73AE-32DC-312128F04BDD}" name="Andrew Carlin" initials="AC" userId="S::andrew.carlin@eitfood.eu::f4e25b21-5bf6-484f-8626-08ba82ed11e2" providerId="AD"/>
  <p188:author id="{304A88AA-EED7-B4AC-930A-1BFAC2358720}" name="Nicolas Perrin" initials="" userId="S::Nicolas.Perrin@eitfood.eu::9a4ebe90-950e-49ee-aa70-c782af00fef8" providerId="AD"/>
  <p188:author id="{B19E3ABC-C31C-53AD-50EE-7F4A5E5E0F53}" name="Claudia Ciovica" initials="CC" userId="S::claudia.ciovica@eitfood.eu::dacead82-3765-4171-a685-57fe1f437b7c" providerId="AD"/>
  <p188:author id="{7B87C3BC-5D59-F9DD-60B5-ED782AB428AE}" name="Peter Groothuis" initials="" userId="S::peter.groothuis@eitfood.eu::3622b951-a70e-471b-8a8c-7c41b2c7659a" providerId="AD"/>
  <p188:author id="{B6DC87E4-2817-A069-DBDE-6D15B996BD46}" name="Kathryn Miller" initials="" userId="S::kathryn.miller@eitfood.eu::ffb4fb4f-ceeb-4ca5-8319-1c3a93d53f2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2D79"/>
    <a:srgbClr val="FFF1E9"/>
    <a:srgbClr val="630F7A"/>
    <a:srgbClr val="D8C3DE"/>
    <a:srgbClr val="ED6F00"/>
    <a:srgbClr val="FFFFFF"/>
    <a:srgbClr val="CCCCCC"/>
    <a:srgbClr val="009E83"/>
    <a:srgbClr val="81C261"/>
    <a:srgbClr val="97CC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5CF6F2-CEB8-9712-72F0-5C7DCB8DCFEF}" v="2" dt="2025-09-26T08:51:41.419"/>
    <p1510:client id="{5C90B368-E911-D9F5-51AF-60E9EE904959}" v="65" dt="2025-09-25T07:18:22.845"/>
    <p1510:client id="{8A7ACEFB-7B40-4582-C45D-44C5546CF30B}" v="16" dt="2025-09-25T07:44:13.473"/>
    <p1510:client id="{B3056351-86D6-1C97-A96B-CF60BE27FF44}" v="11" dt="2025-09-24T18:42:08.3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32" y="-112"/>
      </p:cViewPr>
      <p:guideLst>
        <p:guide orient="horz"/>
        <p:guide pos="33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aphaelDebleser\Downloads\FS%20Position%20in%20perce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BE" b="1" dirty="0"/>
              <a:t>Revenue Stream shares in 2024 </a:t>
            </a:r>
            <a:endParaRPr lang="fr-BE" b="1" dirty="0"/>
          </a:p>
        </c:rich>
      </c:tx>
      <c:layout>
        <c:manualLayout>
          <c:xMode val="edge"/>
          <c:yMode val="edge"/>
          <c:x val="0.61525895572577227"/>
          <c:y val="3.98650720637841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BE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AB-4C17-A378-64CD70FE2EF9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AB-4C17-A378-64CD70FE2EF9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CAB-4C17-A378-64CD70FE2EF9}"/>
              </c:ext>
            </c:extLst>
          </c:dPt>
          <c:dPt>
            <c:idx val="3"/>
            <c:bubble3D val="0"/>
            <c:spPr>
              <a:solidFill>
                <a:schemeClr val="dk1">
                  <a:tint val="9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CAB-4C17-A378-64CD70FE2EF9}"/>
              </c:ext>
            </c:extLst>
          </c:dPt>
          <c:dPt>
            <c:idx val="4"/>
            <c:bubble3D val="0"/>
            <c:spPr>
              <a:solidFill>
                <a:schemeClr val="dk1">
                  <a:tint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CAB-4C17-A378-64CD70FE2EF9}"/>
              </c:ext>
            </c:extLst>
          </c:dPt>
          <c:dLbls>
            <c:dLbl>
              <c:idx val="0"/>
              <c:layout>
                <c:manualLayout>
                  <c:x val="1.0604329220750782E-3"/>
                  <c:y val="-9.432616921044946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CAB-4C17-A378-64CD70FE2EF9}"/>
                </c:ext>
              </c:extLst>
            </c:dLbl>
            <c:dLbl>
              <c:idx val="1"/>
              <c:layout>
                <c:manualLayout>
                  <c:x val="-0.14365540616946695"/>
                  <c:y val="-1.917918033934923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CAB-4C17-A378-64CD70FE2EF9}"/>
                </c:ext>
              </c:extLst>
            </c:dLbl>
            <c:dLbl>
              <c:idx val="2"/>
              <c:layout>
                <c:manualLayout>
                  <c:x val="-7.6424970688187786E-3"/>
                  <c:y val="-1.12474556135864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CAB-4C17-A378-64CD70FE2EF9}"/>
                </c:ext>
              </c:extLst>
            </c:dLbl>
            <c:dLbl>
              <c:idx val="3"/>
              <c:layout>
                <c:manualLayout>
                  <c:x val="-2.1089030537849426E-2"/>
                  <c:y val="1.091520643636196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CAB-4C17-A378-64CD70FE2EF9}"/>
                </c:ext>
              </c:extLst>
            </c:dLbl>
            <c:dLbl>
              <c:idx val="4"/>
              <c:layout>
                <c:manualLayout>
                  <c:x val="1.7608066848786741E-2"/>
                  <c:y val="-1.9483420138260226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CAB-4C17-A378-64CD70FE2E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BE"/>
              </a:p>
            </c:txPr>
            <c:dLblPos val="in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Sheet1!$A$3:$A$7</c:f>
              <c:strCache>
                <c:ptCount val="5"/>
                <c:pt idx="0">
                  <c:v>Alternative funding sources (public and private)</c:v>
                </c:pt>
                <c:pt idx="1">
                  <c:v>Membership fees</c:v>
                </c:pt>
                <c:pt idx="2">
                  <c:v>Services and consulting</c:v>
                </c:pt>
                <c:pt idx="3">
                  <c:v>Education </c:v>
                </c:pt>
                <c:pt idx="4">
                  <c:v>Income generated by ROI and equity</c:v>
                </c:pt>
              </c:strCache>
            </c:strRef>
          </c:cat>
          <c:val>
            <c:numRef>
              <c:f>Sheet1!$B$3:$B$7</c:f>
              <c:numCache>
                <c:formatCode>0%</c:formatCode>
                <c:ptCount val="5"/>
                <c:pt idx="0">
                  <c:v>0.36871411171045765</c:v>
                </c:pt>
                <c:pt idx="1">
                  <c:v>0.309900817817992</c:v>
                </c:pt>
                <c:pt idx="2">
                  <c:v>0.19418827214198711</c:v>
                </c:pt>
                <c:pt idx="3">
                  <c:v>4.9939098660170524E-2</c:v>
                </c:pt>
                <c:pt idx="4">
                  <c:v>7.7257699669392721E-2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CAB-4C17-A378-64CD70FE2EF9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B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D8D6F-A0C0-46C0-A295-D3723D5EA4AB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BAC1F-13D3-43CD-A146-021F1C3590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499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B6E7B-3576-4970-B1A2-88C1ABE177BE}" type="datetimeFigureOut">
              <a:rPr lang="en-GB" smtClean="0"/>
              <a:t>26/09/2025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92C1D-2BFA-4AF9-ACBF-EB79A88E7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230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992C1D-2BFA-4AF9-ACBF-EB79A88E7C4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872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C37372-A111-3415-CEAB-DE3C19349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96FA5F-8172-0672-6F8B-E2C65C15C4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129607-ADAA-D181-4805-0C17A2B210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 kern="100" dirty="0">
              <a:solidFill>
                <a:srgbClr val="333333"/>
              </a:solidFill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2B82CD-4034-AC73-B281-CEF3FE4B1B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992C1D-2BFA-4AF9-ACBF-EB79A88E7C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0442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7CDFCD-A4C4-11FA-5EFB-37471E9953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DCFF37-F63A-4A77-3E85-7BF262F5BB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3EF5D1-2ECF-60E7-0D2E-356EC4EEDE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2A0AFB-BBF5-6F49-9905-77C4615C9B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992C1D-2BFA-4AF9-ACBF-EB79A88E7C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3021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78122-4985-3A50-25B6-49BD021F44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0DAE7F-2F22-5089-AA95-9AE5A8151B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F168CB-9A39-B100-FF76-3B7090E52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8F4C7-508D-7C86-F515-64CD67DC5A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992C1D-2BFA-4AF9-ACBF-EB79A88E7C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3413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656A73-AD9A-EFF0-5DEC-EE5A907F9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7D137E-17A1-E57E-AB4B-E260F15BC1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EF5BE1-AA19-B8F6-BDAB-7FBB5E55CF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7FF28F-995F-2331-DF7E-6B64B951C5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992C1D-2BFA-4AF9-ACBF-EB79A88E7C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46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EE480E-9681-3943-5D6F-C391F88FB4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E0B76A-EE38-C2BE-DFE6-1E84445C7B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181414-F98B-7799-7FC2-2C60B282A7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4928A8-0DAB-BAF8-A077-CA5180B436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992C1D-2BFA-4AF9-ACBF-EB79A88E7C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45858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9528AB-159D-910E-DBE7-080BDDC2F9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9C70D1-8895-BFB4-17F0-1D789D5C4A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0AA021-1B1C-9E24-CE7A-6DF6157CEF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3B1E4E-D9AA-E341-3B69-6A3BA4FBA9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992C1D-2BFA-4AF9-ACBF-EB79A88E7C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22570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5C95A-AB79-E4EA-DEDD-37F903A68E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8406D8-FEDA-554E-B607-F2B827257B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5C2C42-2A11-4DED-BDE3-53E1541E2B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E055CA-A519-B64E-EA9F-B59F932131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992C1D-2BFA-4AF9-ACBF-EB79A88E7C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6136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992C1D-2BFA-4AF9-ACBF-EB79A88E7C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6100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F4F970DE-99B5-4446-925D-1EE0DDBFB7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91" y="5901576"/>
            <a:ext cx="2083576" cy="501768"/>
          </a:xfrm>
          <a:prstGeom prst="rect">
            <a:avLst/>
          </a:prstGeom>
        </p:spPr>
      </p:pic>
      <p:sp>
        <p:nvSpPr>
          <p:cNvPr id="1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889840" y="-1251520"/>
            <a:ext cx="6044400" cy="6045583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5" name="Donut 14"/>
          <p:cNvSpPr/>
          <p:nvPr userDrawn="1"/>
        </p:nvSpPr>
        <p:spPr>
          <a:xfrm>
            <a:off x="6456040" y="-1685113"/>
            <a:ext cx="6912000" cy="6912768"/>
          </a:xfrm>
          <a:prstGeom prst="donut">
            <a:avLst>
              <a:gd name="adj" fmla="val 3102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3164" y="4149080"/>
            <a:ext cx="5976000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Presentation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135893" y="6121175"/>
            <a:ext cx="6432715" cy="360040"/>
          </a:xfrm>
          <a:prstGeom prst="rect">
            <a:avLst/>
          </a:prstGeo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lvl="0"/>
            <a:r>
              <a:rPr lang="en-GB"/>
              <a:t>Speaker | Location | Date</a:t>
            </a:r>
          </a:p>
        </p:txBody>
      </p:sp>
    </p:spTree>
    <p:extLst>
      <p:ext uri="{BB962C8B-B14F-4D97-AF65-F5344CB8AC3E}">
        <p14:creationId xmlns:p14="http://schemas.microsoft.com/office/powerpoint/2010/main" val="983990734"/>
      </p:ext>
    </p:extLst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CBE69C4-D1BD-DAC3-A467-0655CE37DD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8730" y="1305985"/>
            <a:ext cx="11309571" cy="4625389"/>
          </a:xfrm>
          <a:prstGeom prst="rect">
            <a:avLst/>
          </a:prstGeom>
        </p:spPr>
        <p:txBody>
          <a:bodyPr/>
          <a:lstStyle>
            <a:lvl1pPr marL="180975" indent="-180975">
              <a:spcBef>
                <a:spcPts val="1800"/>
              </a:spcBef>
              <a:buClr>
                <a:schemeClr val="tx2"/>
              </a:buClr>
              <a:defRPr sz="2200">
                <a:latin typeface="Aptos" panose="020B0004020202020204" pitchFamily="34" charset="0"/>
              </a:defRPr>
            </a:lvl1pPr>
            <a:lvl2pPr>
              <a:buClr>
                <a:schemeClr val="tx2"/>
              </a:buClr>
              <a:defRPr sz="2000">
                <a:latin typeface="Aptos" panose="020B0004020202020204" pitchFamily="34" charset="0"/>
              </a:defRPr>
            </a:lvl2pPr>
            <a:lvl3pPr>
              <a:defRPr>
                <a:latin typeface="Aptos" panose="020B0004020202020204" pitchFamily="34" charset="0"/>
              </a:defRPr>
            </a:lvl3pPr>
            <a:lvl4pPr>
              <a:defRPr>
                <a:latin typeface="Aptos" panose="020B0004020202020204" pitchFamily="34" charset="0"/>
              </a:defRPr>
            </a:lvl4pPr>
            <a:lvl5pPr>
              <a:defRPr>
                <a:latin typeface="Aptos" panose="020B00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0784058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ítulo 1">
            <a:extLst>
              <a:ext uri="{FF2B5EF4-FFF2-40B4-BE49-F238E27FC236}">
                <a16:creationId xmlns:a16="http://schemas.microsoft.com/office/drawing/2014/main" id="{038D581E-A03D-AD46-8DFC-6B3D2A9DB8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0306" y="454025"/>
            <a:ext cx="11287844" cy="11780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s-ES"/>
              <a:t>CLICK TO EDIT MASTER TITLE STYLE</a:t>
            </a: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41050E66-C4F0-254B-A1C4-D5F1E03C9D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0306" y="1823944"/>
            <a:ext cx="11287844" cy="3596715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rgbClr val="000000"/>
                </a:solidFill>
                <a:latin typeface="+mj-lt"/>
              </a:defRPr>
            </a:lvl1pPr>
            <a:lvl2pPr>
              <a:lnSpc>
                <a:spcPct val="100000"/>
              </a:lnSpc>
              <a:defRPr>
                <a:solidFill>
                  <a:schemeClr val="tx1"/>
                </a:solidFill>
                <a:latin typeface="+mj-lt"/>
              </a:defRPr>
            </a:lvl2pPr>
            <a:lvl3pPr>
              <a:lnSpc>
                <a:spcPct val="100000"/>
              </a:lnSpc>
              <a:defRPr>
                <a:solidFill>
                  <a:schemeClr val="tx1"/>
                </a:solidFill>
                <a:latin typeface="+mj-lt"/>
              </a:defRPr>
            </a:lvl3pPr>
            <a:lvl4pPr>
              <a:lnSpc>
                <a:spcPct val="100000"/>
              </a:lnSpc>
              <a:defRPr>
                <a:solidFill>
                  <a:schemeClr val="tx1"/>
                </a:solidFill>
                <a:latin typeface="+mj-lt"/>
              </a:defRPr>
            </a:lvl4pPr>
            <a:lvl5pPr>
              <a:lnSpc>
                <a:spcPct val="100000"/>
              </a:lnSpc>
              <a:defRPr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s-ES" err="1"/>
              <a:t>Insert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5378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64">
          <p15:clr>
            <a:srgbClr val="FBAE40"/>
          </p15:clr>
        </p15:guide>
        <p15:guide id="4" pos="734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34430" y="4221088"/>
            <a:ext cx="5760000" cy="36004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lvl="0"/>
            <a:r>
              <a:rPr lang="en-GB"/>
              <a:t>Speaker | Location | Date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34430" y="3501008"/>
            <a:ext cx="5760000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Presentation Title</a:t>
            </a:r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024934" y="1028586"/>
            <a:ext cx="7368054" cy="7368054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6" name="Donut 15"/>
          <p:cNvSpPr>
            <a:spLocks noChangeAspect="1"/>
          </p:cNvSpPr>
          <p:nvPr userDrawn="1"/>
        </p:nvSpPr>
        <p:spPr>
          <a:xfrm>
            <a:off x="6496493" y="500145"/>
            <a:ext cx="8424936" cy="8424936"/>
          </a:xfrm>
          <a:prstGeom prst="donut">
            <a:avLst>
              <a:gd name="adj" fmla="val 3102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7" name="Picture 6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5CAB66F4-728E-42B9-B17C-F7FB97BF93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91" y="5901576"/>
            <a:ext cx="2083576" cy="50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60331"/>
      </p:ext>
    </p:extLst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-921361" y="2109017"/>
            <a:ext cx="5691600" cy="5691664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	</a:t>
            </a:r>
          </a:p>
        </p:txBody>
      </p:sp>
      <p:sp>
        <p:nvSpPr>
          <p:cNvPr id="12" name="Donut 11"/>
          <p:cNvSpPr/>
          <p:nvPr userDrawn="1"/>
        </p:nvSpPr>
        <p:spPr>
          <a:xfrm>
            <a:off x="-1329961" y="1700808"/>
            <a:ext cx="6508800" cy="6508082"/>
          </a:xfrm>
          <a:prstGeom prst="donut">
            <a:avLst>
              <a:gd name="adj" fmla="val 3102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pic>
        <p:nvPicPr>
          <p:cNvPr id="8" name="Picture 7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C32A0499-2742-40C9-83E5-9746B4F870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661" y="537984"/>
            <a:ext cx="2083576" cy="501768"/>
          </a:xfrm>
          <a:prstGeom prst="rect">
            <a:avLst/>
          </a:prstGeom>
        </p:spPr>
      </p:pic>
      <p:sp>
        <p:nvSpPr>
          <p:cNvPr id="1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683237" y="4869160"/>
            <a:ext cx="5976000" cy="36004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lvl="0"/>
            <a:r>
              <a:rPr lang="en-GB"/>
              <a:t>Speaker | Location | Date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5683237" y="4149080"/>
            <a:ext cx="5976000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45900879"/>
      </p:ext>
    </p:extLst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889840" y="-1251520"/>
            <a:ext cx="6044400" cy="6045583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/>
          </a:p>
        </p:txBody>
      </p:sp>
      <p:sp>
        <p:nvSpPr>
          <p:cNvPr id="15" name="Donut 14"/>
          <p:cNvSpPr/>
          <p:nvPr userDrawn="1"/>
        </p:nvSpPr>
        <p:spPr>
          <a:xfrm>
            <a:off x="6456040" y="-1685113"/>
            <a:ext cx="6912000" cy="6912768"/>
          </a:xfrm>
          <a:prstGeom prst="donut">
            <a:avLst>
              <a:gd name="adj" fmla="val 3102"/>
            </a:avLst>
          </a:prstGeom>
          <a:solidFill>
            <a:srgbClr val="58595B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3164" y="4149080"/>
            <a:ext cx="5976000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>
                <a:solidFill>
                  <a:schemeClr val="tx2"/>
                </a:solidFill>
                <a:latin typeface="Aptos" panose="020B0004020202020204" pitchFamily="34" charset="0"/>
              </a:defRPr>
            </a:lvl1pPr>
          </a:lstStyle>
          <a:p>
            <a:pPr lvl="0"/>
            <a:r>
              <a:rPr lang="en-GB"/>
              <a:t>Presentation Title</a:t>
            </a:r>
          </a:p>
        </p:txBody>
      </p:sp>
      <p:pic>
        <p:nvPicPr>
          <p:cNvPr id="2" name="Picture 1" descr="A blue flag with yellow stars&#10;&#10;Description automatically generated">
            <a:extLst>
              <a:ext uri="{FF2B5EF4-FFF2-40B4-BE49-F238E27FC236}">
                <a16:creationId xmlns:a16="http://schemas.microsoft.com/office/drawing/2014/main" id="{81F7DAD9-EABA-B275-D0B1-AACF6FE1CF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45903"/>
          <a:stretch/>
        </p:blipFill>
        <p:spPr>
          <a:xfrm>
            <a:off x="10173902" y="6252069"/>
            <a:ext cx="1673467" cy="52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1165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34430" y="4221088"/>
            <a:ext cx="5760000" cy="36004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 baseline="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 lvl="0"/>
            <a:r>
              <a:rPr lang="en-GB"/>
              <a:t>Speaker | Location | Date</a:t>
            </a: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81231E1C-EDDB-473B-8F9B-1E85A52AD5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91" y="5907669"/>
            <a:ext cx="2117759" cy="477534"/>
          </a:xfrm>
          <a:prstGeom prst="rect">
            <a:avLst/>
          </a:prstGeom>
        </p:spPr>
      </p:pic>
      <p:sp>
        <p:nvSpPr>
          <p:cNvPr id="1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34430" y="3501008"/>
            <a:ext cx="5760000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Presentation Title</a:t>
            </a:r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024934" y="1028586"/>
            <a:ext cx="7368054" cy="7368054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Donut 15"/>
          <p:cNvSpPr>
            <a:spLocks noChangeAspect="1"/>
          </p:cNvSpPr>
          <p:nvPr userDrawn="1"/>
        </p:nvSpPr>
        <p:spPr>
          <a:xfrm>
            <a:off x="6496493" y="500145"/>
            <a:ext cx="8424936" cy="8424936"/>
          </a:xfrm>
          <a:prstGeom prst="donut">
            <a:avLst>
              <a:gd name="adj" fmla="val 3102"/>
            </a:avLst>
          </a:prstGeom>
          <a:solidFill>
            <a:srgbClr val="58595B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570513"/>
      </p:ext>
    </p:extLst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1362782A-1B73-4AC7-A61E-8BE1FFC3C7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1478" y="537395"/>
            <a:ext cx="2117759" cy="477534"/>
          </a:xfrm>
          <a:prstGeom prst="rect">
            <a:avLst/>
          </a:prstGeom>
        </p:spPr>
      </p:pic>
      <p:sp>
        <p:nvSpPr>
          <p:cNvPr id="9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-921361" y="2109017"/>
            <a:ext cx="5691600" cy="5691664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	</a:t>
            </a:r>
          </a:p>
        </p:txBody>
      </p:sp>
      <p:sp>
        <p:nvSpPr>
          <p:cNvPr id="12" name="Donut 11"/>
          <p:cNvSpPr/>
          <p:nvPr userDrawn="1"/>
        </p:nvSpPr>
        <p:spPr>
          <a:xfrm>
            <a:off x="-1329961" y="1700808"/>
            <a:ext cx="6508800" cy="6508082"/>
          </a:xfrm>
          <a:prstGeom prst="donut">
            <a:avLst>
              <a:gd name="adj" fmla="val 3102"/>
            </a:avLst>
          </a:prstGeom>
          <a:solidFill>
            <a:srgbClr val="58595B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683237" y="4869160"/>
            <a:ext cx="5976000" cy="36004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 baseline="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 lvl="0"/>
            <a:r>
              <a:rPr lang="en-GB"/>
              <a:t>Speaker | Location | Date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5683237" y="4149080"/>
            <a:ext cx="5976000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590994299"/>
      </p:ext>
    </p:extLst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ext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Birmingham\MSU\Creative Services\DG EAC Framework jobs\EIT\2014 EIT re-brand\Brand elements examples\Mock-ups\Examples\Powerpoint Template\Old\Graphic_element.pn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51267" y="0"/>
            <a:ext cx="1940733" cy="26086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623393" y="541719"/>
            <a:ext cx="9000000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Title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23393" y="1196976"/>
            <a:ext cx="9000000" cy="4176713"/>
          </a:xfrm>
          <a:prstGeom prst="rect">
            <a:avLst/>
          </a:prstGeom>
        </p:spPr>
        <p:txBody>
          <a:bodyPr/>
          <a:lstStyle>
            <a:lvl1pPr marL="180975" indent="-179388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indent="-180000">
              <a:lnSpc>
                <a:spcPct val="113000"/>
              </a:lnSpc>
              <a:buClr>
                <a:schemeClr val="tx2"/>
              </a:buClr>
              <a:defRPr sz="2000">
                <a:solidFill>
                  <a:schemeClr val="tx1"/>
                </a:solidFill>
              </a:defRPr>
            </a:lvl3pPr>
            <a:lvl4pPr marL="16002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/>
            </a:lvl4pPr>
            <a:lvl5pPr marL="1828800" indent="0">
              <a:buNone/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en-GB" sz="2000"/>
              <a:t>Text Here</a:t>
            </a:r>
          </a:p>
          <a:p>
            <a:pPr lvl="1"/>
            <a:r>
              <a:rPr lang="en-GB"/>
              <a:t>Text Here</a:t>
            </a:r>
          </a:p>
          <a:p>
            <a:pPr lvl="2"/>
            <a:r>
              <a:rPr lang="en-GB"/>
              <a:t>Text Here</a:t>
            </a:r>
          </a:p>
          <a:p>
            <a:pPr lvl="3"/>
            <a:r>
              <a:rPr lang="en-GB"/>
              <a:t>Text Here</a:t>
            </a:r>
          </a:p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826871"/>
      </p:ext>
    </p:extLst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ew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...">
            <a:extLst>
              <a:ext uri="{FF2B5EF4-FFF2-40B4-BE49-F238E27FC236}">
                <a16:creationId xmlns:a16="http://schemas.microsoft.com/office/drawing/2014/main" id="{0204C029-9046-A5C1-BFD5-6BE78A55ED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168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7526803-9055-0674-836F-3D307A40A58C}"/>
              </a:ext>
            </a:extLst>
          </p:cNvPr>
          <p:cNvSpPr/>
          <p:nvPr userDrawn="1"/>
        </p:nvSpPr>
        <p:spPr>
          <a:xfrm flipH="1">
            <a:off x="1107356" y="-2"/>
            <a:ext cx="11084643" cy="6858002"/>
          </a:xfrm>
          <a:prstGeom prst="rect">
            <a:avLst/>
          </a:prstGeom>
          <a:gradFill flip="none" rotWithShape="1">
            <a:gsLst>
              <a:gs pos="61500">
                <a:srgbClr val="B3C48E">
                  <a:alpha val="84000"/>
                </a:srgbClr>
              </a:gs>
              <a:gs pos="0">
                <a:srgbClr val="B3C48E">
                  <a:alpha val="0"/>
                </a:srgbClr>
              </a:gs>
              <a:gs pos="100000">
                <a:srgbClr val="B3C48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CA29A87-EB85-1CF0-7F2B-38E74ACF4307}"/>
              </a:ext>
            </a:extLst>
          </p:cNvPr>
          <p:cNvGrpSpPr/>
          <p:nvPr userDrawn="1"/>
        </p:nvGrpSpPr>
        <p:grpSpPr>
          <a:xfrm>
            <a:off x="-36204" y="-2"/>
            <a:ext cx="12228206" cy="6858001"/>
            <a:chOff x="-36204" y="-2"/>
            <a:chExt cx="12228206" cy="6858001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D98A46E-6F85-ABD7-8426-D264441F4474}"/>
                </a:ext>
              </a:extLst>
            </p:cNvPr>
            <p:cNvSpPr/>
            <p:nvPr userDrawn="1"/>
          </p:nvSpPr>
          <p:spPr>
            <a:xfrm>
              <a:off x="-36204" y="-2"/>
              <a:ext cx="6056005" cy="6858001"/>
            </a:xfrm>
            <a:custGeom>
              <a:avLst/>
              <a:gdLst>
                <a:gd name="connsiteX0" fmla="*/ 0 w 6056005"/>
                <a:gd name="connsiteY0" fmla="*/ 0 h 6858001"/>
                <a:gd name="connsiteX1" fmla="*/ 2379355 w 6056005"/>
                <a:gd name="connsiteY1" fmla="*/ 0 h 6858001"/>
                <a:gd name="connsiteX2" fmla="*/ 2379355 w 6056005"/>
                <a:gd name="connsiteY2" fmla="*/ 2552702 h 6858001"/>
                <a:gd name="connsiteX3" fmla="*/ 2366655 w 6056005"/>
                <a:gd name="connsiteY3" fmla="*/ 3937002 h 6858001"/>
                <a:gd name="connsiteX4" fmla="*/ 2519055 w 6056005"/>
                <a:gd name="connsiteY4" fmla="*/ 4641852 h 6858001"/>
                <a:gd name="connsiteX5" fmla="*/ 3128655 w 6056005"/>
                <a:gd name="connsiteY5" fmla="*/ 5645152 h 6858001"/>
                <a:gd name="connsiteX6" fmla="*/ 3916055 w 6056005"/>
                <a:gd name="connsiteY6" fmla="*/ 6324602 h 6858001"/>
                <a:gd name="connsiteX7" fmla="*/ 5313055 w 6056005"/>
                <a:gd name="connsiteY7" fmla="*/ 6724652 h 6858001"/>
                <a:gd name="connsiteX8" fmla="*/ 6056005 w 6056005"/>
                <a:gd name="connsiteY8" fmla="*/ 6769102 h 6858001"/>
                <a:gd name="connsiteX9" fmla="*/ 6051066 w 6056005"/>
                <a:gd name="connsiteY9" fmla="*/ 6858001 h 6858001"/>
                <a:gd name="connsiteX10" fmla="*/ 0 w 6056005"/>
                <a:gd name="connsiteY10" fmla="*/ 6858001 h 6858001"/>
                <a:gd name="connsiteX11" fmla="*/ 0 w 6056005"/>
                <a:gd name="connsiteY11" fmla="*/ 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56005" h="6858001">
                  <a:moveTo>
                    <a:pt x="0" y="0"/>
                  </a:moveTo>
                  <a:lnTo>
                    <a:pt x="2379355" y="0"/>
                  </a:lnTo>
                  <a:lnTo>
                    <a:pt x="2379355" y="2552702"/>
                  </a:lnTo>
                  <a:lnTo>
                    <a:pt x="2366655" y="3937002"/>
                  </a:lnTo>
                  <a:lnTo>
                    <a:pt x="2519055" y="4641852"/>
                  </a:lnTo>
                  <a:lnTo>
                    <a:pt x="3128655" y="5645152"/>
                  </a:lnTo>
                  <a:lnTo>
                    <a:pt x="3916055" y="6324602"/>
                  </a:lnTo>
                  <a:lnTo>
                    <a:pt x="5313055" y="6724652"/>
                  </a:lnTo>
                  <a:lnTo>
                    <a:pt x="6056005" y="6769102"/>
                  </a:lnTo>
                  <a:lnTo>
                    <a:pt x="6051066" y="6858001"/>
                  </a:lnTo>
                  <a:lnTo>
                    <a:pt x="0" y="68580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F7E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C03912F-9B9D-7453-80B0-01100ECD5055}"/>
                </a:ext>
              </a:extLst>
            </p:cNvPr>
            <p:cNvSpPr/>
            <p:nvPr userDrawn="1"/>
          </p:nvSpPr>
          <p:spPr>
            <a:xfrm>
              <a:off x="8364053" y="-2"/>
              <a:ext cx="3827949" cy="3643670"/>
            </a:xfrm>
            <a:custGeom>
              <a:avLst/>
              <a:gdLst>
                <a:gd name="connsiteX0" fmla="*/ 0 w 3827949"/>
                <a:gd name="connsiteY0" fmla="*/ 0 h 3643670"/>
                <a:gd name="connsiteX1" fmla="*/ 3827949 w 3827949"/>
                <a:gd name="connsiteY1" fmla="*/ 0 h 3643670"/>
                <a:gd name="connsiteX2" fmla="*/ 3827949 w 3827949"/>
                <a:gd name="connsiteY2" fmla="*/ 3643670 h 3643670"/>
                <a:gd name="connsiteX3" fmla="*/ 3739048 w 3827949"/>
                <a:gd name="connsiteY3" fmla="*/ 3613152 h 3643670"/>
                <a:gd name="connsiteX4" fmla="*/ 3713648 w 3827949"/>
                <a:gd name="connsiteY4" fmla="*/ 3073402 h 3643670"/>
                <a:gd name="connsiteX5" fmla="*/ 3561248 w 3827949"/>
                <a:gd name="connsiteY5" fmla="*/ 2444752 h 3643670"/>
                <a:gd name="connsiteX6" fmla="*/ 3231048 w 3827949"/>
                <a:gd name="connsiteY6" fmla="*/ 1689102 h 3643670"/>
                <a:gd name="connsiteX7" fmla="*/ 2773848 w 3827949"/>
                <a:gd name="connsiteY7" fmla="*/ 1117602 h 3643670"/>
                <a:gd name="connsiteX8" fmla="*/ 2056298 w 3827949"/>
                <a:gd name="connsiteY8" fmla="*/ 571502 h 3643670"/>
                <a:gd name="connsiteX9" fmla="*/ 1300648 w 3827949"/>
                <a:gd name="connsiteY9" fmla="*/ 228602 h 3643670"/>
                <a:gd name="connsiteX10" fmla="*/ 163998 w 3827949"/>
                <a:gd name="connsiteY10" fmla="*/ 114302 h 3643670"/>
                <a:gd name="connsiteX11" fmla="*/ 0 w 3827949"/>
                <a:gd name="connsiteY11" fmla="*/ 0 h 364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7949" h="3643670">
                  <a:moveTo>
                    <a:pt x="0" y="0"/>
                  </a:moveTo>
                  <a:lnTo>
                    <a:pt x="3827949" y="0"/>
                  </a:lnTo>
                  <a:lnTo>
                    <a:pt x="3827949" y="3643670"/>
                  </a:lnTo>
                  <a:lnTo>
                    <a:pt x="3739048" y="3613152"/>
                  </a:lnTo>
                  <a:lnTo>
                    <a:pt x="3713648" y="3073402"/>
                  </a:lnTo>
                  <a:lnTo>
                    <a:pt x="3561248" y="2444752"/>
                  </a:lnTo>
                  <a:lnTo>
                    <a:pt x="3231048" y="1689102"/>
                  </a:lnTo>
                  <a:lnTo>
                    <a:pt x="2773848" y="1117602"/>
                  </a:lnTo>
                  <a:lnTo>
                    <a:pt x="2056298" y="571502"/>
                  </a:lnTo>
                  <a:lnTo>
                    <a:pt x="1300648" y="228602"/>
                  </a:lnTo>
                  <a:lnTo>
                    <a:pt x="163998" y="1143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F7E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A6E6FA4-B598-9D7B-CC3D-62782111710F}"/>
              </a:ext>
            </a:extLst>
          </p:cNvPr>
          <p:cNvGrpSpPr/>
          <p:nvPr userDrawn="1"/>
        </p:nvGrpSpPr>
        <p:grpSpPr>
          <a:xfrm>
            <a:off x="293745" y="6143485"/>
            <a:ext cx="3008946" cy="552217"/>
            <a:chOff x="275298" y="5775767"/>
            <a:chExt cx="4511646" cy="82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59C6035-0BB3-6275-2C56-3CC382A19B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5298" y="5775767"/>
              <a:ext cx="1664119" cy="828000"/>
            </a:xfrm>
            <a:prstGeom prst="rect">
              <a:avLst/>
            </a:prstGeom>
          </p:spPr>
        </p:pic>
        <p:pic>
          <p:nvPicPr>
            <p:cNvPr id="9" name="Picture 8" descr="Text&#10;&#10;Description automatically generated">
              <a:extLst>
                <a:ext uri="{FF2B5EF4-FFF2-40B4-BE49-F238E27FC236}">
                  <a16:creationId xmlns:a16="http://schemas.microsoft.com/office/drawing/2014/main" id="{FB86C295-56F0-0124-D4DF-0E729692EC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2321227" y="5911770"/>
              <a:ext cx="2465717" cy="555994"/>
            </a:xfrm>
            <a:prstGeom prst="rect">
              <a:avLst/>
            </a:prstGeom>
          </p:spPr>
        </p:pic>
      </p:grpSp>
      <p:sp>
        <p:nvSpPr>
          <p:cNvPr id="7" name="Rectangle: Diagonal Corners Rounded 6">
            <a:extLst>
              <a:ext uri="{FF2B5EF4-FFF2-40B4-BE49-F238E27FC236}">
                <a16:creationId xmlns:a16="http://schemas.microsoft.com/office/drawing/2014/main" id="{4CEC6987-AB1B-7E02-8BA2-6F946A4E87E3}"/>
              </a:ext>
            </a:extLst>
          </p:cNvPr>
          <p:cNvSpPr/>
          <p:nvPr userDrawn="1"/>
        </p:nvSpPr>
        <p:spPr>
          <a:xfrm flipH="1">
            <a:off x="2274277" y="117231"/>
            <a:ext cx="9816612" cy="6627445"/>
          </a:xfrm>
          <a:prstGeom prst="round2DiagRect">
            <a:avLst>
              <a:gd name="adj1" fmla="val 50000"/>
              <a:gd name="adj2" fmla="val 0"/>
            </a:avLst>
          </a:prstGeom>
          <a:noFill/>
          <a:ln w="241300">
            <a:solidFill>
              <a:srgbClr val="D2DEB2"/>
            </a:solidFill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92330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w Title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...">
            <a:extLst>
              <a:ext uri="{FF2B5EF4-FFF2-40B4-BE49-F238E27FC236}">
                <a16:creationId xmlns:a16="http://schemas.microsoft.com/office/drawing/2014/main" id="{0204C029-9046-A5C1-BFD5-6BE78A55ED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168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7526803-9055-0674-836F-3D307A40A58C}"/>
              </a:ext>
            </a:extLst>
          </p:cNvPr>
          <p:cNvSpPr/>
          <p:nvPr userDrawn="1"/>
        </p:nvSpPr>
        <p:spPr>
          <a:xfrm flipH="1">
            <a:off x="1107356" y="-2"/>
            <a:ext cx="11084643" cy="6858002"/>
          </a:xfrm>
          <a:prstGeom prst="rect">
            <a:avLst/>
          </a:prstGeom>
          <a:gradFill flip="none" rotWithShape="1">
            <a:gsLst>
              <a:gs pos="40000">
                <a:srgbClr val="B3C48E">
                  <a:alpha val="84000"/>
                </a:srgbClr>
              </a:gs>
              <a:gs pos="0">
                <a:srgbClr val="B3C48E">
                  <a:alpha val="0"/>
                </a:srgbClr>
              </a:gs>
              <a:gs pos="100000">
                <a:srgbClr val="B3C48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CA29A87-EB85-1CF0-7F2B-38E74ACF4307}"/>
              </a:ext>
            </a:extLst>
          </p:cNvPr>
          <p:cNvGrpSpPr/>
          <p:nvPr userDrawn="1"/>
        </p:nvGrpSpPr>
        <p:grpSpPr>
          <a:xfrm>
            <a:off x="-36204" y="-2"/>
            <a:ext cx="12228206" cy="6858001"/>
            <a:chOff x="-36204" y="-2"/>
            <a:chExt cx="12228206" cy="6858001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D98A46E-6F85-ABD7-8426-D264441F4474}"/>
                </a:ext>
              </a:extLst>
            </p:cNvPr>
            <p:cNvSpPr/>
            <p:nvPr userDrawn="1"/>
          </p:nvSpPr>
          <p:spPr>
            <a:xfrm>
              <a:off x="-36204" y="-2"/>
              <a:ext cx="6056005" cy="6858001"/>
            </a:xfrm>
            <a:custGeom>
              <a:avLst/>
              <a:gdLst>
                <a:gd name="connsiteX0" fmla="*/ 0 w 6056005"/>
                <a:gd name="connsiteY0" fmla="*/ 0 h 6858001"/>
                <a:gd name="connsiteX1" fmla="*/ 2379355 w 6056005"/>
                <a:gd name="connsiteY1" fmla="*/ 0 h 6858001"/>
                <a:gd name="connsiteX2" fmla="*/ 2379355 w 6056005"/>
                <a:gd name="connsiteY2" fmla="*/ 2552702 h 6858001"/>
                <a:gd name="connsiteX3" fmla="*/ 2366655 w 6056005"/>
                <a:gd name="connsiteY3" fmla="*/ 3937002 h 6858001"/>
                <a:gd name="connsiteX4" fmla="*/ 2519055 w 6056005"/>
                <a:gd name="connsiteY4" fmla="*/ 4641852 h 6858001"/>
                <a:gd name="connsiteX5" fmla="*/ 3128655 w 6056005"/>
                <a:gd name="connsiteY5" fmla="*/ 5645152 h 6858001"/>
                <a:gd name="connsiteX6" fmla="*/ 3916055 w 6056005"/>
                <a:gd name="connsiteY6" fmla="*/ 6324602 h 6858001"/>
                <a:gd name="connsiteX7" fmla="*/ 5313055 w 6056005"/>
                <a:gd name="connsiteY7" fmla="*/ 6724652 h 6858001"/>
                <a:gd name="connsiteX8" fmla="*/ 6056005 w 6056005"/>
                <a:gd name="connsiteY8" fmla="*/ 6769102 h 6858001"/>
                <a:gd name="connsiteX9" fmla="*/ 6051066 w 6056005"/>
                <a:gd name="connsiteY9" fmla="*/ 6858001 h 6858001"/>
                <a:gd name="connsiteX10" fmla="*/ 0 w 6056005"/>
                <a:gd name="connsiteY10" fmla="*/ 6858001 h 6858001"/>
                <a:gd name="connsiteX11" fmla="*/ 0 w 6056005"/>
                <a:gd name="connsiteY11" fmla="*/ 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56005" h="6858001">
                  <a:moveTo>
                    <a:pt x="0" y="0"/>
                  </a:moveTo>
                  <a:lnTo>
                    <a:pt x="2379355" y="0"/>
                  </a:lnTo>
                  <a:lnTo>
                    <a:pt x="2379355" y="2552702"/>
                  </a:lnTo>
                  <a:lnTo>
                    <a:pt x="2366655" y="3937002"/>
                  </a:lnTo>
                  <a:lnTo>
                    <a:pt x="2519055" y="4641852"/>
                  </a:lnTo>
                  <a:lnTo>
                    <a:pt x="3128655" y="5645152"/>
                  </a:lnTo>
                  <a:lnTo>
                    <a:pt x="3916055" y="6324602"/>
                  </a:lnTo>
                  <a:lnTo>
                    <a:pt x="5313055" y="6724652"/>
                  </a:lnTo>
                  <a:lnTo>
                    <a:pt x="6056005" y="6769102"/>
                  </a:lnTo>
                  <a:lnTo>
                    <a:pt x="6051066" y="6858001"/>
                  </a:lnTo>
                  <a:lnTo>
                    <a:pt x="0" y="68580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F7E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C03912F-9B9D-7453-80B0-01100ECD5055}"/>
                </a:ext>
              </a:extLst>
            </p:cNvPr>
            <p:cNvSpPr/>
            <p:nvPr userDrawn="1"/>
          </p:nvSpPr>
          <p:spPr>
            <a:xfrm>
              <a:off x="8364053" y="-2"/>
              <a:ext cx="3827949" cy="3643670"/>
            </a:xfrm>
            <a:custGeom>
              <a:avLst/>
              <a:gdLst>
                <a:gd name="connsiteX0" fmla="*/ 0 w 3827949"/>
                <a:gd name="connsiteY0" fmla="*/ 0 h 3643670"/>
                <a:gd name="connsiteX1" fmla="*/ 3827949 w 3827949"/>
                <a:gd name="connsiteY1" fmla="*/ 0 h 3643670"/>
                <a:gd name="connsiteX2" fmla="*/ 3827949 w 3827949"/>
                <a:gd name="connsiteY2" fmla="*/ 3643670 h 3643670"/>
                <a:gd name="connsiteX3" fmla="*/ 3739048 w 3827949"/>
                <a:gd name="connsiteY3" fmla="*/ 3613152 h 3643670"/>
                <a:gd name="connsiteX4" fmla="*/ 3713648 w 3827949"/>
                <a:gd name="connsiteY4" fmla="*/ 3073402 h 3643670"/>
                <a:gd name="connsiteX5" fmla="*/ 3561248 w 3827949"/>
                <a:gd name="connsiteY5" fmla="*/ 2444752 h 3643670"/>
                <a:gd name="connsiteX6" fmla="*/ 3231048 w 3827949"/>
                <a:gd name="connsiteY6" fmla="*/ 1689102 h 3643670"/>
                <a:gd name="connsiteX7" fmla="*/ 2773848 w 3827949"/>
                <a:gd name="connsiteY7" fmla="*/ 1117602 h 3643670"/>
                <a:gd name="connsiteX8" fmla="*/ 2056298 w 3827949"/>
                <a:gd name="connsiteY8" fmla="*/ 571502 h 3643670"/>
                <a:gd name="connsiteX9" fmla="*/ 1300648 w 3827949"/>
                <a:gd name="connsiteY9" fmla="*/ 228602 h 3643670"/>
                <a:gd name="connsiteX10" fmla="*/ 163998 w 3827949"/>
                <a:gd name="connsiteY10" fmla="*/ 114302 h 3643670"/>
                <a:gd name="connsiteX11" fmla="*/ 0 w 3827949"/>
                <a:gd name="connsiteY11" fmla="*/ 0 h 364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7949" h="3643670">
                  <a:moveTo>
                    <a:pt x="0" y="0"/>
                  </a:moveTo>
                  <a:lnTo>
                    <a:pt x="3827949" y="0"/>
                  </a:lnTo>
                  <a:lnTo>
                    <a:pt x="3827949" y="3643670"/>
                  </a:lnTo>
                  <a:lnTo>
                    <a:pt x="3739048" y="3613152"/>
                  </a:lnTo>
                  <a:lnTo>
                    <a:pt x="3713648" y="3073402"/>
                  </a:lnTo>
                  <a:lnTo>
                    <a:pt x="3561248" y="2444752"/>
                  </a:lnTo>
                  <a:lnTo>
                    <a:pt x="3231048" y="1689102"/>
                  </a:lnTo>
                  <a:lnTo>
                    <a:pt x="2773848" y="1117602"/>
                  </a:lnTo>
                  <a:lnTo>
                    <a:pt x="2056298" y="571502"/>
                  </a:lnTo>
                  <a:lnTo>
                    <a:pt x="1300648" y="228602"/>
                  </a:lnTo>
                  <a:lnTo>
                    <a:pt x="163998" y="1143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F7E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  <p:sp>
        <p:nvSpPr>
          <p:cNvPr id="7" name="Rectangle: Diagonal Corners Rounded 6">
            <a:extLst>
              <a:ext uri="{FF2B5EF4-FFF2-40B4-BE49-F238E27FC236}">
                <a16:creationId xmlns:a16="http://schemas.microsoft.com/office/drawing/2014/main" id="{4CEC6987-AB1B-7E02-8BA2-6F946A4E87E3}"/>
              </a:ext>
            </a:extLst>
          </p:cNvPr>
          <p:cNvSpPr/>
          <p:nvPr userDrawn="1"/>
        </p:nvSpPr>
        <p:spPr>
          <a:xfrm flipH="1">
            <a:off x="2274277" y="117231"/>
            <a:ext cx="9816612" cy="6627445"/>
          </a:xfrm>
          <a:prstGeom prst="round2DiagRect">
            <a:avLst>
              <a:gd name="adj1" fmla="val 50000"/>
              <a:gd name="adj2" fmla="val 0"/>
            </a:avLst>
          </a:prstGeom>
          <a:noFill/>
          <a:ln w="241300">
            <a:solidFill>
              <a:srgbClr val="D2DEB2"/>
            </a:solidFill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08261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emf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312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1372" y="332657"/>
            <a:ext cx="1696879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9914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5" r:id="rId2"/>
    <p:sldLayoutId id="2147483721" r:id="rId3"/>
  </p:sldLayoutIdLst>
  <p:transition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5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855" y="332657"/>
            <a:ext cx="1714177" cy="87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897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72" r:id="rId4"/>
    <p:sldLayoutId id="2147483874" r:id="rId5"/>
    <p:sldLayoutId id="2147483888" r:id="rId6"/>
  </p:sldLayoutIdLst>
  <p:transition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blue flag with yellow stars&#10;&#10;Description automatically generated">
            <a:extLst>
              <a:ext uri="{FF2B5EF4-FFF2-40B4-BE49-F238E27FC236}">
                <a16:creationId xmlns:a16="http://schemas.microsoft.com/office/drawing/2014/main" id="{7C73C35F-C13A-44B9-9686-D512982B127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45903"/>
          <a:stretch/>
        </p:blipFill>
        <p:spPr>
          <a:xfrm>
            <a:off x="10173902" y="6252069"/>
            <a:ext cx="1673467" cy="5220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723D21-E9BE-7245-44E1-577EEE184FC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630" y="6268109"/>
            <a:ext cx="851124" cy="423486"/>
          </a:xfrm>
          <a:prstGeom prst="rect">
            <a:avLst/>
          </a:prstGeom>
        </p:spPr>
      </p:pic>
      <p:grpSp>
        <p:nvGrpSpPr>
          <p:cNvPr id="10" name="Graphic 10">
            <a:extLst>
              <a:ext uri="{FF2B5EF4-FFF2-40B4-BE49-F238E27FC236}">
                <a16:creationId xmlns:a16="http://schemas.microsoft.com/office/drawing/2014/main" id="{CCA2D022-6354-3332-F219-588178FC0DD8}"/>
              </a:ext>
            </a:extLst>
          </p:cNvPr>
          <p:cNvGrpSpPr/>
          <p:nvPr userDrawn="1"/>
        </p:nvGrpSpPr>
        <p:grpSpPr>
          <a:xfrm>
            <a:off x="5499961" y="1400887"/>
            <a:ext cx="8892540" cy="8892540"/>
            <a:chOff x="3998594" y="3074669"/>
            <a:chExt cx="706754" cy="706754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7A069C7-3001-C836-6ABB-A21ED0629EAB}"/>
                </a:ext>
              </a:extLst>
            </p:cNvPr>
            <p:cNvSpPr/>
            <p:nvPr/>
          </p:nvSpPr>
          <p:spPr>
            <a:xfrm>
              <a:off x="3998594" y="3074669"/>
              <a:ext cx="706754" cy="706754"/>
            </a:xfrm>
            <a:custGeom>
              <a:avLst/>
              <a:gdLst>
                <a:gd name="connsiteX0" fmla="*/ 353378 w 706754"/>
                <a:gd name="connsiteY0" fmla="*/ 706755 h 706754"/>
                <a:gd name="connsiteX1" fmla="*/ 706755 w 706754"/>
                <a:gd name="connsiteY1" fmla="*/ 353378 h 706754"/>
                <a:gd name="connsiteX2" fmla="*/ 353378 w 706754"/>
                <a:gd name="connsiteY2" fmla="*/ 0 h 706754"/>
                <a:gd name="connsiteX3" fmla="*/ 177165 w 706754"/>
                <a:gd name="connsiteY3" fmla="*/ 47625 h 706754"/>
                <a:gd name="connsiteX4" fmla="*/ 196215 w 706754"/>
                <a:gd name="connsiteY4" fmla="*/ 81915 h 706754"/>
                <a:gd name="connsiteX5" fmla="*/ 353378 w 706754"/>
                <a:gd name="connsiteY5" fmla="*/ 40005 h 706754"/>
                <a:gd name="connsiteX6" fmla="*/ 667703 w 706754"/>
                <a:gd name="connsiteY6" fmla="*/ 353378 h 706754"/>
                <a:gd name="connsiteX7" fmla="*/ 353378 w 706754"/>
                <a:gd name="connsiteY7" fmla="*/ 667703 h 706754"/>
                <a:gd name="connsiteX8" fmla="*/ 39052 w 706754"/>
                <a:gd name="connsiteY8" fmla="*/ 353378 h 706754"/>
                <a:gd name="connsiteX9" fmla="*/ 0 w 706754"/>
                <a:gd name="connsiteY9" fmla="*/ 353378 h 706754"/>
                <a:gd name="connsiteX10" fmla="*/ 353378 w 706754"/>
                <a:gd name="connsiteY10" fmla="*/ 706755 h 706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754" h="706754">
                  <a:moveTo>
                    <a:pt x="353378" y="706755"/>
                  </a:moveTo>
                  <a:cubicBezTo>
                    <a:pt x="548640" y="706755"/>
                    <a:pt x="706755" y="548640"/>
                    <a:pt x="706755" y="353378"/>
                  </a:cubicBezTo>
                  <a:cubicBezTo>
                    <a:pt x="706755" y="158115"/>
                    <a:pt x="548640" y="0"/>
                    <a:pt x="353378" y="0"/>
                  </a:cubicBezTo>
                  <a:cubicBezTo>
                    <a:pt x="288607" y="0"/>
                    <a:pt x="228600" y="17145"/>
                    <a:pt x="177165" y="47625"/>
                  </a:cubicBezTo>
                  <a:lnTo>
                    <a:pt x="196215" y="81915"/>
                  </a:lnTo>
                  <a:cubicBezTo>
                    <a:pt x="242887" y="55245"/>
                    <a:pt x="296228" y="40005"/>
                    <a:pt x="353378" y="40005"/>
                  </a:cubicBezTo>
                  <a:cubicBezTo>
                    <a:pt x="526733" y="40005"/>
                    <a:pt x="667703" y="180023"/>
                    <a:pt x="667703" y="353378"/>
                  </a:cubicBezTo>
                  <a:cubicBezTo>
                    <a:pt x="667703" y="526733"/>
                    <a:pt x="526733" y="667703"/>
                    <a:pt x="353378" y="667703"/>
                  </a:cubicBezTo>
                  <a:cubicBezTo>
                    <a:pt x="180023" y="667703"/>
                    <a:pt x="39052" y="526733"/>
                    <a:pt x="39052" y="353378"/>
                  </a:cubicBezTo>
                  <a:lnTo>
                    <a:pt x="0" y="353378"/>
                  </a:lnTo>
                  <a:cubicBezTo>
                    <a:pt x="0" y="548640"/>
                    <a:pt x="159068" y="706755"/>
                    <a:pt x="353378" y="706755"/>
                  </a:cubicBezTo>
                </a:path>
              </a:pathLst>
            </a:custGeom>
            <a:solidFill>
              <a:srgbClr val="034EA2">
                <a:alpha val="5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95C87EE-209D-DA56-24A0-24516834A845}"/>
                </a:ext>
              </a:extLst>
            </p:cNvPr>
            <p:cNvSpPr/>
            <p:nvPr/>
          </p:nvSpPr>
          <p:spPr>
            <a:xfrm>
              <a:off x="4077652" y="3154679"/>
              <a:ext cx="512445" cy="547687"/>
            </a:xfrm>
            <a:custGeom>
              <a:avLst/>
              <a:gdLst>
                <a:gd name="connsiteX0" fmla="*/ 274320 w 512445"/>
                <a:gd name="connsiteY0" fmla="*/ 547687 h 547687"/>
                <a:gd name="connsiteX1" fmla="*/ 512445 w 512445"/>
                <a:gd name="connsiteY1" fmla="*/ 410528 h 547687"/>
                <a:gd name="connsiteX2" fmla="*/ 478155 w 512445"/>
                <a:gd name="connsiteY2" fmla="*/ 391478 h 547687"/>
                <a:gd name="connsiteX3" fmla="*/ 274320 w 512445"/>
                <a:gd name="connsiteY3" fmla="*/ 509587 h 547687"/>
                <a:gd name="connsiteX4" fmla="*/ 39053 w 512445"/>
                <a:gd name="connsiteY4" fmla="*/ 274320 h 547687"/>
                <a:gd name="connsiteX5" fmla="*/ 274320 w 512445"/>
                <a:gd name="connsiteY5" fmla="*/ 38100 h 547687"/>
                <a:gd name="connsiteX6" fmla="*/ 478155 w 512445"/>
                <a:gd name="connsiteY6" fmla="*/ 156210 h 547687"/>
                <a:gd name="connsiteX7" fmla="*/ 512445 w 512445"/>
                <a:gd name="connsiteY7" fmla="*/ 137160 h 547687"/>
                <a:gd name="connsiteX8" fmla="*/ 274320 w 512445"/>
                <a:gd name="connsiteY8" fmla="*/ 0 h 547687"/>
                <a:gd name="connsiteX9" fmla="*/ 0 w 512445"/>
                <a:gd name="connsiteY9" fmla="*/ 274320 h 547687"/>
                <a:gd name="connsiteX10" fmla="*/ 274320 w 512445"/>
                <a:gd name="connsiteY10" fmla="*/ 54768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2445" h="547687">
                  <a:moveTo>
                    <a:pt x="274320" y="547687"/>
                  </a:moveTo>
                  <a:cubicBezTo>
                    <a:pt x="376237" y="547687"/>
                    <a:pt x="464820" y="492443"/>
                    <a:pt x="512445" y="410528"/>
                  </a:cubicBezTo>
                  <a:lnTo>
                    <a:pt x="478155" y="391478"/>
                  </a:lnTo>
                  <a:cubicBezTo>
                    <a:pt x="437198" y="461962"/>
                    <a:pt x="361950" y="509587"/>
                    <a:pt x="274320" y="509587"/>
                  </a:cubicBezTo>
                  <a:cubicBezTo>
                    <a:pt x="143828" y="509587"/>
                    <a:pt x="39053" y="404813"/>
                    <a:pt x="39053" y="274320"/>
                  </a:cubicBezTo>
                  <a:cubicBezTo>
                    <a:pt x="39053" y="143827"/>
                    <a:pt x="143828" y="38100"/>
                    <a:pt x="274320" y="38100"/>
                  </a:cubicBezTo>
                  <a:cubicBezTo>
                    <a:pt x="361950" y="38100"/>
                    <a:pt x="437198" y="85725"/>
                    <a:pt x="478155" y="156210"/>
                  </a:cubicBezTo>
                  <a:lnTo>
                    <a:pt x="512445" y="137160"/>
                  </a:lnTo>
                  <a:cubicBezTo>
                    <a:pt x="464820" y="55245"/>
                    <a:pt x="376237" y="0"/>
                    <a:pt x="274320" y="0"/>
                  </a:cubicBezTo>
                  <a:cubicBezTo>
                    <a:pt x="122873" y="0"/>
                    <a:pt x="0" y="122872"/>
                    <a:pt x="0" y="274320"/>
                  </a:cubicBezTo>
                  <a:cubicBezTo>
                    <a:pt x="0" y="424815"/>
                    <a:pt x="122873" y="547687"/>
                    <a:pt x="274320" y="547687"/>
                  </a:cubicBezTo>
                </a:path>
              </a:pathLst>
            </a:custGeom>
            <a:solidFill>
              <a:srgbClr val="6BB745">
                <a:alpha val="5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27939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cid:image010.png@01D7D172.EE94B90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eli/reg/2021/819/oj/e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sv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5.sv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sv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Relationship Id="rId14" Type="http://schemas.openxmlformats.org/officeDocument/2006/relationships/image" Target="../media/image2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0933BEA-3726-3EDF-5CC3-AAA35A030241}"/>
              </a:ext>
            </a:extLst>
          </p:cNvPr>
          <p:cNvSpPr/>
          <p:nvPr/>
        </p:nvSpPr>
        <p:spPr>
          <a:xfrm>
            <a:off x="2695027" y="3149161"/>
            <a:ext cx="5213297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BE" sz="2400" dirty="0">
                <a:latin typeface="Aptos" panose="020B0004020202020204" pitchFamily="34" charset="0"/>
              </a:rPr>
              <a:t>European Partnerships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BE" sz="2400" dirty="0">
                <a:latin typeface="Aptos" panose="020B0004020202020204" pitchFamily="34" charset="0"/>
              </a:rPr>
              <a:t>Workshop on phasing out strategies</a:t>
            </a:r>
            <a:endParaRPr kumimoji="0" lang="en-US" sz="2400" i="0" u="none" strike="noStrike" kern="1200" normalizeH="0" noProof="0" dirty="0">
              <a:ln>
                <a:noFill/>
              </a:ln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DA56A6-A10B-BDC4-DE7E-801F45414B64}"/>
              </a:ext>
            </a:extLst>
          </p:cNvPr>
          <p:cNvSpPr txBox="1"/>
          <p:nvPr/>
        </p:nvSpPr>
        <p:spPr>
          <a:xfrm>
            <a:off x="2695027" y="923858"/>
            <a:ext cx="4954946" cy="2193486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>
              <a:lnSpc>
                <a:spcPts val="5440"/>
              </a:lnSpc>
              <a:defRPr/>
            </a:pPr>
            <a:r>
              <a:rPr lang="en-US" sz="5600" dirty="0">
                <a:solidFill>
                  <a:schemeClr val="tx2"/>
                </a:solidFill>
                <a:latin typeface="Aptos"/>
              </a:rPr>
              <a:t>EIT Food </a:t>
            </a:r>
            <a:endParaRPr lang="en-US" dirty="0">
              <a:solidFill>
                <a:schemeClr val="tx2"/>
              </a:solidFill>
            </a:endParaRPr>
          </a:p>
          <a:p>
            <a:pPr>
              <a:lnSpc>
                <a:spcPts val="5440"/>
              </a:lnSpc>
              <a:defRPr/>
            </a:pPr>
            <a:r>
              <a:rPr lang="en-US" sz="5600" dirty="0">
                <a:solidFill>
                  <a:schemeClr val="tx2"/>
                </a:solidFill>
                <a:latin typeface="Aptos"/>
              </a:rPr>
              <a:t>Improving</a:t>
            </a:r>
            <a:r>
              <a:rPr kumimoji="0" lang="en-US" sz="5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ptos"/>
              </a:rPr>
              <a:t> Food</a:t>
            </a:r>
            <a:br>
              <a:rPr lang="en-US" sz="5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</a:rPr>
            </a:br>
            <a:r>
              <a:rPr kumimoji="0" lang="en-US" sz="5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ptos"/>
              </a:rPr>
              <a:t>Together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03D92EB-8EA7-5B06-526A-12DFF3EAD449}"/>
              </a:ext>
            </a:extLst>
          </p:cNvPr>
          <p:cNvSpPr/>
          <p:nvPr/>
        </p:nvSpPr>
        <p:spPr>
          <a:xfrm>
            <a:off x="2695027" y="4170276"/>
            <a:ext cx="3991587" cy="3693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normalizeH="0" noProof="0" dirty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</a:rPr>
              <a:t>2</a:t>
            </a:r>
            <a:r>
              <a:rPr kumimoji="0" lang="en-BE" b="1" i="0" u="none" strike="noStrike" kern="1200" normalizeH="0" noProof="0" dirty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</a:rPr>
              <a:t>5</a:t>
            </a:r>
            <a:r>
              <a:rPr kumimoji="0" lang="en-GB" b="1" i="0" u="none" strike="noStrike" kern="1200" normalizeH="0" noProof="0" dirty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</a:rPr>
              <a:t> September 2025</a:t>
            </a:r>
            <a:endParaRPr kumimoji="0" lang="en-US" b="1" i="0" u="none" strike="noStrike" kern="1200" normalizeH="0" noProof="0" dirty="0">
              <a:ln>
                <a:noFill/>
              </a:ln>
              <a:effectLst/>
              <a:uLnTx/>
              <a:uFillTx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901671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6">
            <a:extLst>
              <a:ext uri="{FF2B5EF4-FFF2-40B4-BE49-F238E27FC236}">
                <a16:creationId xmlns:a16="http://schemas.microsoft.com/office/drawing/2014/main" id="{44106ACE-82E7-A65B-C047-625A12FEC010}"/>
              </a:ext>
            </a:extLst>
          </p:cNvPr>
          <p:cNvSpPr txBox="1">
            <a:spLocks/>
          </p:cNvSpPr>
          <p:nvPr/>
        </p:nvSpPr>
        <p:spPr>
          <a:xfrm>
            <a:off x="2577423" y="2880798"/>
            <a:ext cx="4833311" cy="584775"/>
          </a:xfrm>
          <a:prstGeom prst="rect">
            <a:avLst/>
          </a:prstGeom>
        </p:spPr>
        <p:txBody>
          <a:bodyPr wrap="none" anchor="ctr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>
                <a:solidFill>
                  <a:schemeClr val="bg1"/>
                </a:solidFill>
                <a:latin typeface="Aptos" panose="020B0004020202020204" pitchFamily="34" charset="0"/>
              </a:rPr>
              <a:t>Improving Food Together </a:t>
            </a:r>
            <a:endParaRPr lang="nl-NL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761587-EFEC-B52F-64A9-58267ABCB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7457" y="3446253"/>
            <a:ext cx="12932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GB" sz="2000" b="1">
                <a:solidFill>
                  <a:srgbClr val="034EA2"/>
                </a:solidFill>
                <a:latin typeface="Calibri"/>
              </a:rPr>
              <a:t>eitfood.eu</a:t>
            </a:r>
          </a:p>
        </p:txBody>
      </p:sp>
      <p:pic>
        <p:nvPicPr>
          <p:cNvPr id="7" name="Afbeelding 4" descr="Afbeelding met object, tekening&#10;&#10;Automatisch gegenereerde beschrijving">
            <a:extLst>
              <a:ext uri="{FF2B5EF4-FFF2-40B4-BE49-F238E27FC236}">
                <a16:creationId xmlns:a16="http://schemas.microsoft.com/office/drawing/2014/main" id="{560110F1-8DCC-B0FF-0D93-FEEBE86BCD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9223" y="4073171"/>
            <a:ext cx="359665" cy="359665"/>
          </a:xfrm>
          <a:prstGeom prst="rect">
            <a:avLst/>
          </a:prstGeom>
        </p:spPr>
      </p:pic>
      <p:pic>
        <p:nvPicPr>
          <p:cNvPr id="8" name="Afbeelding 7" descr="Afbeelding met tekening&#10;&#10;Automatisch gegenereerde beschrijving">
            <a:extLst>
              <a:ext uri="{FF2B5EF4-FFF2-40B4-BE49-F238E27FC236}">
                <a16:creationId xmlns:a16="http://schemas.microsoft.com/office/drawing/2014/main" id="{7AD8B647-0FFB-8F8C-346E-62FF1C6EFC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018" y="4073170"/>
            <a:ext cx="359665" cy="359665"/>
          </a:xfrm>
          <a:prstGeom prst="rect">
            <a:avLst/>
          </a:prstGeom>
        </p:spPr>
      </p:pic>
      <p:pic>
        <p:nvPicPr>
          <p:cNvPr id="10" name="Afbeelding 13" descr="Afbeelding met tekening&#10;&#10;Automatisch gegenereerde beschrijving">
            <a:extLst>
              <a:ext uri="{FF2B5EF4-FFF2-40B4-BE49-F238E27FC236}">
                <a16:creationId xmlns:a16="http://schemas.microsoft.com/office/drawing/2014/main" id="{53B4F6DA-9476-1C1D-C4CD-2CD572D09BA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645" y="4073170"/>
            <a:ext cx="353569" cy="353569"/>
          </a:xfrm>
          <a:prstGeom prst="rect">
            <a:avLst/>
          </a:prstGeom>
        </p:spPr>
      </p:pic>
      <p:pic>
        <p:nvPicPr>
          <p:cNvPr id="11" name="Afbeelding 15" descr="Afbeelding met tekening&#10;&#10;Automatisch gegenereerde beschrijving">
            <a:extLst>
              <a:ext uri="{FF2B5EF4-FFF2-40B4-BE49-F238E27FC236}">
                <a16:creationId xmlns:a16="http://schemas.microsoft.com/office/drawing/2014/main" id="{E3002037-D6EE-9947-F054-A5363069648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3841" y="4073170"/>
            <a:ext cx="362713" cy="362713"/>
          </a:xfrm>
          <a:prstGeom prst="rect">
            <a:avLst/>
          </a:prstGeom>
        </p:spPr>
      </p:pic>
      <p:pic>
        <p:nvPicPr>
          <p:cNvPr id="12" name="Afbeelding 17">
            <a:extLst>
              <a:ext uri="{FF2B5EF4-FFF2-40B4-BE49-F238E27FC236}">
                <a16:creationId xmlns:a16="http://schemas.microsoft.com/office/drawing/2014/main" id="{33087D29-0031-24F9-1CE8-8858262FB1D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8277" y="4064345"/>
            <a:ext cx="347473" cy="347473"/>
          </a:xfrm>
          <a:prstGeom prst="rect">
            <a:avLst/>
          </a:prstGeom>
        </p:spPr>
      </p:pic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94F0FEED-5174-BADF-B020-FF89DC610CF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223" y="589801"/>
            <a:ext cx="3336142" cy="2008269"/>
          </a:xfrm>
          <a:prstGeom prst="rect">
            <a:avLst/>
          </a:prstGeom>
        </p:spPr>
      </p:pic>
      <p:pic>
        <p:nvPicPr>
          <p:cNvPr id="14" name="Picture 2" descr="signature_1987645979">
            <a:extLst>
              <a:ext uri="{FF2B5EF4-FFF2-40B4-BE49-F238E27FC236}">
                <a16:creationId xmlns:a16="http://schemas.microsoft.com/office/drawing/2014/main" id="{39989FBA-D611-0B0A-E6BC-3C9B5FE4C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679" y="4073170"/>
            <a:ext cx="347473" cy="347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0615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A3F4E7-5D1E-076A-7172-CD6A9ADF08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AA08CAA-C4B3-5896-3523-591200893F38}"/>
              </a:ext>
            </a:extLst>
          </p:cNvPr>
          <p:cNvSpPr/>
          <p:nvPr/>
        </p:nvSpPr>
        <p:spPr>
          <a:xfrm>
            <a:off x="368112" y="944884"/>
            <a:ext cx="11476932" cy="1041992"/>
          </a:xfrm>
          <a:custGeom>
            <a:avLst/>
            <a:gdLst>
              <a:gd name="connsiteX0" fmla="*/ 323101 w 11476932"/>
              <a:gd name="connsiteY0" fmla="*/ 0 h 1149546"/>
              <a:gd name="connsiteX1" fmla="*/ 473217 w 11476932"/>
              <a:gd name="connsiteY1" fmla="*/ 0 h 1149546"/>
              <a:gd name="connsiteX2" fmla="*/ 864973 w 11476932"/>
              <a:gd name="connsiteY2" fmla="*/ 0 h 1149546"/>
              <a:gd name="connsiteX3" fmla="*/ 1015089 w 11476932"/>
              <a:gd name="connsiteY3" fmla="*/ 0 h 1149546"/>
              <a:gd name="connsiteX4" fmla="*/ 4075183 w 11476932"/>
              <a:gd name="connsiteY4" fmla="*/ 0 h 1149546"/>
              <a:gd name="connsiteX5" fmla="*/ 4225299 w 11476932"/>
              <a:gd name="connsiteY5" fmla="*/ 0 h 1149546"/>
              <a:gd name="connsiteX6" fmla="*/ 4617055 w 11476932"/>
              <a:gd name="connsiteY6" fmla="*/ 0 h 1149546"/>
              <a:gd name="connsiteX7" fmla="*/ 4767171 w 11476932"/>
              <a:gd name="connsiteY7" fmla="*/ 0 h 1149546"/>
              <a:gd name="connsiteX8" fmla="*/ 7574732 w 11476932"/>
              <a:gd name="connsiteY8" fmla="*/ 0 h 1149546"/>
              <a:gd name="connsiteX9" fmla="*/ 7574734 w 11476932"/>
              <a:gd name="connsiteY9" fmla="*/ 0 h 1149546"/>
              <a:gd name="connsiteX10" fmla="*/ 7724848 w 11476932"/>
              <a:gd name="connsiteY10" fmla="*/ 0 h 1149546"/>
              <a:gd name="connsiteX11" fmla="*/ 7724850 w 11476932"/>
              <a:gd name="connsiteY11" fmla="*/ 0 h 1149546"/>
              <a:gd name="connsiteX12" fmla="*/ 11326814 w 11476932"/>
              <a:gd name="connsiteY12" fmla="*/ 0 h 1149546"/>
              <a:gd name="connsiteX13" fmla="*/ 11326816 w 11476932"/>
              <a:gd name="connsiteY13" fmla="*/ 0 h 1149546"/>
              <a:gd name="connsiteX14" fmla="*/ 11476930 w 11476932"/>
              <a:gd name="connsiteY14" fmla="*/ 0 h 1149546"/>
              <a:gd name="connsiteX15" fmla="*/ 11476932 w 11476932"/>
              <a:gd name="connsiteY15" fmla="*/ 0 h 1149546"/>
              <a:gd name="connsiteX16" fmla="*/ 11476932 w 11476932"/>
              <a:gd name="connsiteY16" fmla="*/ 225646 h 1149546"/>
              <a:gd name="connsiteX17" fmla="*/ 11476932 w 11476932"/>
              <a:gd name="connsiteY17" fmla="*/ 277698 h 1149546"/>
              <a:gd name="connsiteX18" fmla="*/ 11476932 w 11476932"/>
              <a:gd name="connsiteY18" fmla="*/ 323101 h 1149546"/>
              <a:gd name="connsiteX19" fmla="*/ 11476932 w 11476932"/>
              <a:gd name="connsiteY19" fmla="*/ 503344 h 1149546"/>
              <a:gd name="connsiteX20" fmla="*/ 11476932 w 11476932"/>
              <a:gd name="connsiteY20" fmla="*/ 548747 h 1149546"/>
              <a:gd name="connsiteX21" fmla="*/ 11476932 w 11476932"/>
              <a:gd name="connsiteY21" fmla="*/ 600799 h 1149546"/>
              <a:gd name="connsiteX22" fmla="*/ 11476932 w 11476932"/>
              <a:gd name="connsiteY22" fmla="*/ 826445 h 1149546"/>
              <a:gd name="connsiteX23" fmla="*/ 11476930 w 11476932"/>
              <a:gd name="connsiteY23" fmla="*/ 826455 h 1149546"/>
              <a:gd name="connsiteX24" fmla="*/ 11476930 w 11476932"/>
              <a:gd name="connsiteY24" fmla="*/ 871847 h 1149546"/>
              <a:gd name="connsiteX25" fmla="*/ 11476930 w 11476932"/>
              <a:gd name="connsiteY25" fmla="*/ 923899 h 1149546"/>
              <a:gd name="connsiteX26" fmla="*/ 11476930 w 11476932"/>
              <a:gd name="connsiteY26" fmla="*/ 1149545 h 1149546"/>
              <a:gd name="connsiteX27" fmla="*/ 11326814 w 11476932"/>
              <a:gd name="connsiteY27" fmla="*/ 1149545 h 1149546"/>
              <a:gd name="connsiteX28" fmla="*/ 11153841 w 11476932"/>
              <a:gd name="connsiteY28" fmla="*/ 1149545 h 1149546"/>
              <a:gd name="connsiteX29" fmla="*/ 11153831 w 11476932"/>
              <a:gd name="connsiteY29" fmla="*/ 1149546 h 1149546"/>
              <a:gd name="connsiteX30" fmla="*/ 11003715 w 11476932"/>
              <a:gd name="connsiteY30" fmla="*/ 1149546 h 1149546"/>
              <a:gd name="connsiteX31" fmla="*/ 7401754 w 11476932"/>
              <a:gd name="connsiteY31" fmla="*/ 1149546 h 1149546"/>
              <a:gd name="connsiteX32" fmla="*/ 7401749 w 11476932"/>
              <a:gd name="connsiteY32" fmla="*/ 1149546 h 1149546"/>
              <a:gd name="connsiteX33" fmla="*/ 7251633 w 11476932"/>
              <a:gd name="connsiteY33" fmla="*/ 1149546 h 1149546"/>
              <a:gd name="connsiteX34" fmla="*/ 0 w 11476932"/>
              <a:gd name="connsiteY34" fmla="*/ 1149545 h 1149546"/>
              <a:gd name="connsiteX35" fmla="*/ 0 w 11476932"/>
              <a:gd name="connsiteY35" fmla="*/ 923899 h 1149546"/>
              <a:gd name="connsiteX36" fmla="*/ 0 w 11476932"/>
              <a:gd name="connsiteY36" fmla="*/ 871847 h 1149546"/>
              <a:gd name="connsiteX37" fmla="*/ 0 w 11476932"/>
              <a:gd name="connsiteY37" fmla="*/ 826445 h 1149546"/>
              <a:gd name="connsiteX38" fmla="*/ 0 w 11476932"/>
              <a:gd name="connsiteY38" fmla="*/ 646201 h 1149546"/>
              <a:gd name="connsiteX39" fmla="*/ 0 w 11476932"/>
              <a:gd name="connsiteY39" fmla="*/ 600799 h 1149546"/>
              <a:gd name="connsiteX40" fmla="*/ 0 w 11476932"/>
              <a:gd name="connsiteY40" fmla="*/ 548747 h 1149546"/>
              <a:gd name="connsiteX41" fmla="*/ 0 w 11476932"/>
              <a:gd name="connsiteY41" fmla="*/ 323101 h 1149546"/>
              <a:gd name="connsiteX42" fmla="*/ 323101 w 11476932"/>
              <a:gd name="connsiteY42" fmla="*/ 0 h 1149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1476932" h="1149546">
                <a:moveTo>
                  <a:pt x="323101" y="0"/>
                </a:moveTo>
                <a:lnTo>
                  <a:pt x="473217" y="0"/>
                </a:lnTo>
                <a:lnTo>
                  <a:pt x="864973" y="0"/>
                </a:lnTo>
                <a:lnTo>
                  <a:pt x="1015089" y="0"/>
                </a:lnTo>
                <a:lnTo>
                  <a:pt x="4075183" y="0"/>
                </a:lnTo>
                <a:lnTo>
                  <a:pt x="4225299" y="0"/>
                </a:lnTo>
                <a:lnTo>
                  <a:pt x="4617055" y="0"/>
                </a:lnTo>
                <a:lnTo>
                  <a:pt x="4767171" y="0"/>
                </a:lnTo>
                <a:lnTo>
                  <a:pt x="7574732" y="0"/>
                </a:lnTo>
                <a:lnTo>
                  <a:pt x="7574734" y="0"/>
                </a:lnTo>
                <a:lnTo>
                  <a:pt x="7724848" y="0"/>
                </a:lnTo>
                <a:lnTo>
                  <a:pt x="7724850" y="0"/>
                </a:lnTo>
                <a:lnTo>
                  <a:pt x="11326814" y="0"/>
                </a:lnTo>
                <a:lnTo>
                  <a:pt x="11326816" y="0"/>
                </a:lnTo>
                <a:lnTo>
                  <a:pt x="11476930" y="0"/>
                </a:lnTo>
                <a:lnTo>
                  <a:pt x="11476932" y="0"/>
                </a:lnTo>
                <a:lnTo>
                  <a:pt x="11476932" y="225646"/>
                </a:lnTo>
                <a:lnTo>
                  <a:pt x="11476932" y="277698"/>
                </a:lnTo>
                <a:lnTo>
                  <a:pt x="11476932" y="323101"/>
                </a:lnTo>
                <a:lnTo>
                  <a:pt x="11476932" y="503344"/>
                </a:lnTo>
                <a:lnTo>
                  <a:pt x="11476932" y="548747"/>
                </a:lnTo>
                <a:lnTo>
                  <a:pt x="11476932" y="600799"/>
                </a:lnTo>
                <a:lnTo>
                  <a:pt x="11476932" y="826445"/>
                </a:lnTo>
                <a:lnTo>
                  <a:pt x="11476930" y="826455"/>
                </a:lnTo>
                <a:lnTo>
                  <a:pt x="11476930" y="871847"/>
                </a:lnTo>
                <a:lnTo>
                  <a:pt x="11476930" y="923899"/>
                </a:lnTo>
                <a:lnTo>
                  <a:pt x="11476930" y="1149545"/>
                </a:lnTo>
                <a:lnTo>
                  <a:pt x="11326814" y="1149545"/>
                </a:lnTo>
                <a:lnTo>
                  <a:pt x="11153841" y="1149545"/>
                </a:lnTo>
                <a:lnTo>
                  <a:pt x="11153831" y="1149546"/>
                </a:lnTo>
                <a:lnTo>
                  <a:pt x="11003715" y="1149546"/>
                </a:lnTo>
                <a:lnTo>
                  <a:pt x="7401754" y="1149546"/>
                </a:lnTo>
                <a:lnTo>
                  <a:pt x="7401749" y="1149546"/>
                </a:lnTo>
                <a:lnTo>
                  <a:pt x="7251633" y="1149546"/>
                </a:lnTo>
                <a:lnTo>
                  <a:pt x="0" y="1149545"/>
                </a:lnTo>
                <a:lnTo>
                  <a:pt x="0" y="923899"/>
                </a:lnTo>
                <a:lnTo>
                  <a:pt x="0" y="871847"/>
                </a:lnTo>
                <a:lnTo>
                  <a:pt x="0" y="826445"/>
                </a:lnTo>
                <a:lnTo>
                  <a:pt x="0" y="646201"/>
                </a:lnTo>
                <a:lnTo>
                  <a:pt x="0" y="600799"/>
                </a:lnTo>
                <a:lnTo>
                  <a:pt x="0" y="548747"/>
                </a:lnTo>
                <a:lnTo>
                  <a:pt x="0" y="323101"/>
                </a:lnTo>
                <a:cubicBezTo>
                  <a:pt x="0" y="144657"/>
                  <a:pt x="144657" y="0"/>
                  <a:pt x="323101" y="0"/>
                </a:cubicBezTo>
                <a:close/>
              </a:path>
            </a:pathLst>
          </a:custGeom>
          <a:solidFill>
            <a:srgbClr val="0049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r>
              <a:rPr lang="en-US" sz="1600" i="1">
                <a:latin typeface="Aptos" panose="020B0004020202020204" pitchFamily="34" charset="0"/>
              </a:rPr>
              <a:t>“The EIT’s mission is to contribute to sustainable Union economic growth and competitiveness by reinforcing the innovation capacity of the Union </a:t>
            </a:r>
            <a:r>
              <a:rPr lang="en-US" sz="1600" i="1">
                <a:solidFill>
                  <a:schemeClr val="bg1"/>
                </a:solidFill>
                <a:latin typeface="Aptos" panose="020B0004020202020204" pitchFamily="34" charset="0"/>
              </a:rPr>
              <a:t>and Member States in order to address major challenges faced by society.”  </a:t>
            </a:r>
            <a:r>
              <a:rPr lang="en-US" sz="1600">
                <a:solidFill>
                  <a:schemeClr val="bg1"/>
                </a:solidFill>
                <a:latin typeface="Aptos" panose="020B0004020202020204" pitchFamily="34" charset="0"/>
              </a:rPr>
              <a:t>(Source: </a:t>
            </a:r>
            <a:r>
              <a:rPr lang="en-US" sz="1600">
                <a:solidFill>
                  <a:schemeClr val="bg1"/>
                </a:solidFill>
                <a:latin typeface="Aptos" panose="020B0004020202020204" pitchFamily="34" charset="0"/>
                <a:hlinkClick r:id="rId3" tooltip="https://eur-lex.europa.eu/eli/reg/2021/819/oj/en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EUR-Lex</a:t>
            </a:r>
            <a:r>
              <a:rPr lang="en-US" sz="1600">
                <a:solidFill>
                  <a:schemeClr val="bg1"/>
                </a:solidFill>
                <a:latin typeface="Aptos" panose="020B0004020202020204" pitchFamily="34" charset="0"/>
              </a:rPr>
              <a:t>)</a:t>
            </a:r>
          </a:p>
        </p:txBody>
      </p:sp>
      <p:sp>
        <p:nvSpPr>
          <p:cNvPr id="25" name="Rectangle: Diagonal Corners Rounded 24">
            <a:extLst>
              <a:ext uri="{FF2B5EF4-FFF2-40B4-BE49-F238E27FC236}">
                <a16:creationId xmlns:a16="http://schemas.microsoft.com/office/drawing/2014/main" id="{56B8C96D-7DE1-027E-F8E0-128E8C5A3E39}"/>
              </a:ext>
            </a:extLst>
          </p:cNvPr>
          <p:cNvSpPr/>
          <p:nvPr/>
        </p:nvSpPr>
        <p:spPr>
          <a:xfrm>
            <a:off x="368112" y="2113980"/>
            <a:ext cx="11476932" cy="540455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latin typeface="Aptos" panose="020B0004020202020204" pitchFamily="34" charset="0"/>
              </a:rPr>
              <a:t>EIT Food translates this mandate to </a:t>
            </a:r>
            <a:r>
              <a:rPr lang="en-US" sz="1600" b="1">
                <a:latin typeface="Aptos" panose="020B0004020202020204" pitchFamily="34" charset="0"/>
              </a:rPr>
              <a:t>agriculture &amp; food challenges, </a:t>
            </a:r>
            <a:r>
              <a:rPr lang="en-US" sz="1600">
                <a:latin typeface="Aptos" panose="020B0004020202020204" pitchFamily="34" charset="0"/>
              </a:rPr>
              <a:t>aligning with the </a:t>
            </a:r>
            <a:r>
              <a:rPr lang="en-US" sz="1600" b="1">
                <a:latin typeface="Aptos" panose="020B0004020202020204" pitchFamily="34" charset="0"/>
              </a:rPr>
              <a:t>Vision for Agriculture and Food</a:t>
            </a: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5ECEFBFB-EA02-731F-0C95-5B62E4987656}"/>
              </a:ext>
            </a:extLst>
          </p:cNvPr>
          <p:cNvGrpSpPr/>
          <p:nvPr/>
        </p:nvGrpSpPr>
        <p:grpSpPr>
          <a:xfrm>
            <a:off x="344629" y="409068"/>
            <a:ext cx="4576142" cy="408712"/>
            <a:chOff x="344629" y="409068"/>
            <a:chExt cx="4137617" cy="408712"/>
          </a:xfrm>
        </p:grpSpPr>
        <p:sp>
          <p:nvSpPr>
            <p:cNvPr id="9" name="Rectangle: Diagonal Corners Rounded 1">
              <a:extLst>
                <a:ext uri="{FF2B5EF4-FFF2-40B4-BE49-F238E27FC236}">
                  <a16:creationId xmlns:a16="http://schemas.microsoft.com/office/drawing/2014/main" id="{192911D8-B02A-1642-24E7-0A7D1BF6832D}"/>
                </a:ext>
              </a:extLst>
            </p:cNvPr>
            <p:cNvSpPr/>
            <p:nvPr/>
          </p:nvSpPr>
          <p:spPr>
            <a:xfrm>
              <a:off x="3982289" y="409068"/>
              <a:ext cx="499957" cy="408712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0049A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: Diagonal Corners Rounded 2">
              <a:extLst>
                <a:ext uri="{FF2B5EF4-FFF2-40B4-BE49-F238E27FC236}">
                  <a16:creationId xmlns:a16="http://schemas.microsoft.com/office/drawing/2014/main" id="{7E1D7F0F-C57C-A20F-CB96-E498BE05477F}"/>
                </a:ext>
              </a:extLst>
            </p:cNvPr>
            <p:cNvSpPr/>
            <p:nvPr/>
          </p:nvSpPr>
          <p:spPr>
            <a:xfrm>
              <a:off x="344629" y="409068"/>
              <a:ext cx="3839619" cy="408712"/>
            </a:xfrm>
            <a:prstGeom prst="round2DiagRect">
              <a:avLst>
                <a:gd name="adj1" fmla="val 0"/>
                <a:gd name="adj2" fmla="val 0"/>
              </a:avLst>
            </a:prstGeom>
            <a:solidFill>
              <a:srgbClr val="0049A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52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 panose="020B0004020202020204" pitchFamily="34" charset="0"/>
                  <a:ea typeface="+mn-ea"/>
                  <a:cs typeface="+mn-cs"/>
                </a:rPr>
                <a:t>Our unique value proposition</a:t>
              </a:r>
            </a:p>
          </p:txBody>
        </p:sp>
      </p:grpSp>
      <p:sp>
        <p:nvSpPr>
          <p:cNvPr id="11" name="Rectangle 13">
            <a:extLst>
              <a:ext uri="{FF2B5EF4-FFF2-40B4-BE49-F238E27FC236}">
                <a16:creationId xmlns:a16="http://schemas.microsoft.com/office/drawing/2014/main" id="{6B357998-0B8D-E516-06D4-A58DD4E4092D}"/>
              </a:ext>
            </a:extLst>
          </p:cNvPr>
          <p:cNvSpPr/>
          <p:nvPr/>
        </p:nvSpPr>
        <p:spPr>
          <a:xfrm>
            <a:off x="344629" y="196765"/>
            <a:ext cx="4576142" cy="168510"/>
          </a:xfrm>
          <a:prstGeom prst="rect">
            <a:avLst/>
          </a:prstGeom>
          <a:solidFill>
            <a:srgbClr val="70B2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all" spc="1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IMPROVING FOOD TOGETHER</a:t>
            </a:r>
          </a:p>
        </p:txBody>
      </p:sp>
      <p:sp>
        <p:nvSpPr>
          <p:cNvPr id="20" name="Rectangle: Diagonal Corners Rounded 25">
            <a:extLst>
              <a:ext uri="{FF2B5EF4-FFF2-40B4-BE49-F238E27FC236}">
                <a16:creationId xmlns:a16="http://schemas.microsoft.com/office/drawing/2014/main" id="{E65C3882-B0DD-E28C-53BE-5318EBDC93EC}"/>
              </a:ext>
            </a:extLst>
          </p:cNvPr>
          <p:cNvSpPr/>
          <p:nvPr/>
        </p:nvSpPr>
        <p:spPr>
          <a:xfrm>
            <a:off x="428714" y="5573889"/>
            <a:ext cx="11291118" cy="561461"/>
          </a:xfrm>
          <a:prstGeom prst="round2DiagRect">
            <a:avLst>
              <a:gd name="adj1" fmla="val 17075"/>
              <a:gd name="adj2" fmla="val 0"/>
            </a:avLst>
          </a:prstGeom>
          <a:solidFill>
            <a:srgbClr val="0049A8">
              <a:alpha val="1334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600">
                <a:solidFill>
                  <a:schemeClr val="accent4"/>
                </a:solidFill>
                <a:latin typeface="Aptos"/>
              </a:rPr>
              <a:t>Create an </a:t>
            </a:r>
            <a:r>
              <a:rPr lang="en-US" sz="1600" b="1">
                <a:solidFill>
                  <a:schemeClr val="accent4"/>
                </a:solidFill>
                <a:latin typeface="Aptos"/>
              </a:rPr>
              <a:t>innovation ecosystem </a:t>
            </a:r>
            <a:r>
              <a:rPr lang="en-US" sz="1600">
                <a:solidFill>
                  <a:schemeClr val="accent4"/>
                </a:solidFill>
                <a:latin typeface="Aptos"/>
              </a:rPr>
              <a:t>to tackle the challenges of the food system through </a:t>
            </a:r>
            <a:r>
              <a:rPr lang="en-US" sz="1600" b="1">
                <a:solidFill>
                  <a:schemeClr val="accent4"/>
                </a:solidFill>
                <a:latin typeface="Aptos"/>
              </a:rPr>
              <a:t>Knowledge Triangle Integration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2111FFA-3EDF-D9C5-9DA9-7F894E33CBE0}"/>
              </a:ext>
            </a:extLst>
          </p:cNvPr>
          <p:cNvGrpSpPr/>
          <p:nvPr/>
        </p:nvGrpSpPr>
        <p:grpSpPr>
          <a:xfrm>
            <a:off x="191386" y="3209154"/>
            <a:ext cx="11653658" cy="2344435"/>
            <a:chOff x="215954" y="2526690"/>
            <a:chExt cx="11653658" cy="2344435"/>
          </a:xfrm>
        </p:grpSpPr>
        <p:pic>
          <p:nvPicPr>
            <p:cNvPr id="3" name="Picture 2" descr="A close-up of a logo&#10;&#10;AI-generated content may be incorrect.">
              <a:extLst>
                <a:ext uri="{FF2B5EF4-FFF2-40B4-BE49-F238E27FC236}">
                  <a16:creationId xmlns:a16="http://schemas.microsoft.com/office/drawing/2014/main" id="{6ACDE352-0FB4-784D-7F42-7EB2C167E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21427"/>
            <a:stretch>
              <a:fillRect/>
            </a:stretch>
          </p:blipFill>
          <p:spPr>
            <a:xfrm>
              <a:off x="215954" y="2526690"/>
              <a:ext cx="11653658" cy="2344435"/>
            </a:xfrm>
            <a:prstGeom prst="rect">
              <a:avLst/>
            </a:prstGeom>
          </p:spPr>
        </p:pic>
        <p:pic>
          <p:nvPicPr>
            <p:cNvPr id="56" name="Picture 55" descr="A group of icons with a black background&#10;&#10;AI-generated content may be incorrect.">
              <a:extLst>
                <a:ext uri="{FF2B5EF4-FFF2-40B4-BE49-F238E27FC236}">
                  <a16:creationId xmlns:a16="http://schemas.microsoft.com/office/drawing/2014/main" id="{7A92009D-2DE9-AD24-7DCC-9E815919ED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r="58741" b="46989"/>
            <a:stretch>
              <a:fillRect/>
            </a:stretch>
          </p:blipFill>
          <p:spPr>
            <a:xfrm>
              <a:off x="1627777" y="2889645"/>
              <a:ext cx="841352" cy="819474"/>
            </a:xfrm>
            <a:prstGeom prst="rect">
              <a:avLst/>
            </a:prstGeom>
          </p:spPr>
        </p:pic>
        <p:pic>
          <p:nvPicPr>
            <p:cNvPr id="57" name="Picture 56" descr="A group of icons with a black background&#10;&#10;AI-generated content may be incorrect.">
              <a:extLst>
                <a:ext uri="{FF2B5EF4-FFF2-40B4-BE49-F238E27FC236}">
                  <a16:creationId xmlns:a16="http://schemas.microsoft.com/office/drawing/2014/main" id="{DEED94A9-6924-D0EE-9BD0-410BAFF86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0891" t="50063" r="37850" b="-3074"/>
            <a:stretch>
              <a:fillRect/>
            </a:stretch>
          </p:blipFill>
          <p:spPr>
            <a:xfrm>
              <a:off x="1609920" y="3358227"/>
              <a:ext cx="841352" cy="819474"/>
            </a:xfrm>
            <a:prstGeom prst="rect">
              <a:avLst/>
            </a:prstGeom>
          </p:spPr>
        </p:pic>
        <p:pic>
          <p:nvPicPr>
            <p:cNvPr id="58" name="Picture 57" descr="A group of icons with a black background&#10;&#10;AI-generated content may be incorrect.">
              <a:extLst>
                <a:ext uri="{FF2B5EF4-FFF2-40B4-BE49-F238E27FC236}">
                  <a16:creationId xmlns:a16="http://schemas.microsoft.com/office/drawing/2014/main" id="{06AD8621-FE46-ED6F-355A-1F7198B7B9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44675" t="-3595" r="14066" b="50584"/>
            <a:stretch>
              <a:fillRect/>
            </a:stretch>
          </p:blipFill>
          <p:spPr>
            <a:xfrm>
              <a:off x="1627777" y="3914918"/>
              <a:ext cx="841352" cy="819474"/>
            </a:xfrm>
            <a:prstGeom prst="rect">
              <a:avLst/>
            </a:prstGeom>
          </p:spPr>
        </p:pic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CF4814C5-F41D-3E27-DA2E-2475BB9FB4BF}"/>
              </a:ext>
            </a:extLst>
          </p:cNvPr>
          <p:cNvSpPr/>
          <p:nvPr/>
        </p:nvSpPr>
        <p:spPr>
          <a:xfrm>
            <a:off x="394686" y="2776719"/>
            <a:ext cx="4268802" cy="607286"/>
          </a:xfrm>
          <a:prstGeom prst="roundRect">
            <a:avLst/>
          </a:prstGeom>
          <a:solidFill>
            <a:srgbClr val="ED6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>
                <a:latin typeface="Aptos" panose="020B0004020202020204" pitchFamily="34" charset="0"/>
              </a:rPr>
              <a:t>Our missions: </a:t>
            </a:r>
            <a:br>
              <a:rPr lang="en-GB" sz="1600" b="1">
                <a:latin typeface="Aptos" panose="020B0004020202020204" pitchFamily="34" charset="0"/>
              </a:rPr>
            </a:br>
            <a:r>
              <a:rPr lang="en-GB" sz="1600">
                <a:latin typeface="Aptos" panose="020B0004020202020204" pitchFamily="34" charset="0"/>
              </a:rPr>
              <a:t>Responding to major societal challenges</a:t>
            </a:r>
            <a:endParaRPr lang="en-US" sz="1600">
              <a:latin typeface="Aptos" panose="020B0004020202020204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EE7BACB-9109-2664-4D4C-D2C4BB9CF65F}"/>
              </a:ext>
            </a:extLst>
          </p:cNvPr>
          <p:cNvSpPr/>
          <p:nvPr/>
        </p:nvSpPr>
        <p:spPr>
          <a:xfrm>
            <a:off x="7454704" y="2776719"/>
            <a:ext cx="4268802" cy="607286"/>
          </a:xfrm>
          <a:prstGeom prst="roundRect">
            <a:avLst/>
          </a:prstGeom>
          <a:solidFill>
            <a:srgbClr val="630F7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>
                <a:latin typeface="Aptos" panose="020B0004020202020204" pitchFamily="34" charset="0"/>
              </a:rPr>
              <a:t>Thematic clusters: </a:t>
            </a:r>
            <a:br>
              <a:rPr lang="en-GB" sz="1600" b="1">
                <a:latin typeface="Aptos" panose="020B0004020202020204" pitchFamily="34" charset="0"/>
              </a:rPr>
            </a:br>
            <a:r>
              <a:rPr lang="en-GB" sz="1600">
                <a:latin typeface="Aptos" panose="020B0004020202020204" pitchFamily="34" charset="0"/>
              </a:rPr>
              <a:t>Scaling for impact</a:t>
            </a:r>
            <a:endParaRPr lang="en-US" sz="1600">
              <a:latin typeface="Aptos" panose="020B00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4D600C-0030-6328-7607-F7E9AD52A510}"/>
              </a:ext>
            </a:extLst>
          </p:cNvPr>
          <p:cNvSpPr txBox="1"/>
          <p:nvPr/>
        </p:nvSpPr>
        <p:spPr>
          <a:xfrm>
            <a:off x="10077897" y="4262030"/>
            <a:ext cx="1377049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GB" sz="1100">
                <a:solidFill>
                  <a:schemeClr val="bg1"/>
                </a:solidFill>
                <a:latin typeface="Aptos"/>
                <a:ea typeface="Calibri"/>
                <a:cs typeface="Calibri"/>
              </a:rPr>
              <a:t>Biotech Act and Biotech JU</a:t>
            </a:r>
            <a:endParaRPr lang="en-BE" sz="1100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E85E88D-7ECB-1433-6FF5-C07BAAD9A2FC}"/>
              </a:ext>
            </a:extLst>
          </p:cNvPr>
          <p:cNvSpPr txBox="1"/>
          <p:nvPr/>
        </p:nvSpPr>
        <p:spPr>
          <a:xfrm>
            <a:off x="10036366" y="4937229"/>
            <a:ext cx="14185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>
                <a:solidFill>
                  <a:schemeClr val="bg1"/>
                </a:solidFill>
                <a:latin typeface="Aptos" panose="020B0004020202020204" pitchFamily="34" charset="0"/>
                <a:ea typeface="Calibri"/>
                <a:cs typeface="Calibri"/>
              </a:rPr>
              <a:t>Member states’ food strategies</a:t>
            </a:r>
            <a:endParaRPr lang="en-BE" sz="1100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6B5314A-E371-F154-A238-83F3EF161068}"/>
              </a:ext>
            </a:extLst>
          </p:cNvPr>
          <p:cNvSpPr txBox="1"/>
          <p:nvPr/>
        </p:nvSpPr>
        <p:spPr>
          <a:xfrm>
            <a:off x="9758349" y="3565038"/>
            <a:ext cx="16965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>
                <a:solidFill>
                  <a:schemeClr val="bg1"/>
                </a:solidFill>
                <a:latin typeface="Aptos" panose="020B0004020202020204" pitchFamily="34" charset="0"/>
                <a:ea typeface="Calibri"/>
                <a:cs typeface="Calibri"/>
              </a:rPr>
              <a:t>Vision for Agriculture and Food</a:t>
            </a:r>
            <a:endParaRPr lang="en-BE" sz="1100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075689CA-B233-D368-48C6-C2F80C247A51}"/>
              </a:ext>
            </a:extLst>
          </p:cNvPr>
          <p:cNvSpPr/>
          <p:nvPr/>
        </p:nvSpPr>
        <p:spPr>
          <a:xfrm>
            <a:off x="2372324" y="3766305"/>
            <a:ext cx="2148965" cy="326115"/>
          </a:xfrm>
          <a:prstGeom prst="roundRect">
            <a:avLst/>
          </a:prstGeom>
          <a:solidFill>
            <a:srgbClr val="FFF1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>
                <a:solidFill>
                  <a:srgbClr val="152D79"/>
                </a:solidFill>
                <a:latin typeface="Aptos" panose="020B0004020202020204" pitchFamily="34" charset="0"/>
              </a:rPr>
              <a:t>Healthier Lives through Food</a:t>
            </a:r>
            <a:endParaRPr lang="en-BE" sz="1200">
              <a:solidFill>
                <a:srgbClr val="152D79"/>
              </a:solidFill>
              <a:latin typeface="Aptos" panose="020B0004020202020204" pitchFamily="34" charset="0"/>
            </a:endParaRPr>
          </a:p>
        </p:txBody>
      </p:sp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A173A5E3-73B8-8AD9-5DC5-AFA808B9F216}"/>
              </a:ext>
            </a:extLst>
          </p:cNvPr>
          <p:cNvSpPr/>
          <p:nvPr/>
        </p:nvSpPr>
        <p:spPr>
          <a:xfrm>
            <a:off x="2417776" y="4311662"/>
            <a:ext cx="2094585" cy="326115"/>
          </a:xfrm>
          <a:prstGeom prst="roundRect">
            <a:avLst/>
          </a:prstGeom>
          <a:solidFill>
            <a:srgbClr val="FFF1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>
                <a:solidFill>
                  <a:srgbClr val="152D79"/>
                </a:solidFill>
                <a:latin typeface="Aptos" panose="020B0004020202020204" pitchFamily="34" charset="0"/>
              </a:rPr>
              <a:t>Net Zero Food System</a:t>
            </a:r>
            <a:endParaRPr lang="en-BE" sz="1200">
              <a:solidFill>
                <a:srgbClr val="152D79"/>
              </a:solidFill>
              <a:latin typeface="Aptos" panose="020B0004020202020204" pitchFamily="34" charset="0"/>
            </a:endParaRP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72CE6F90-71B5-8B3F-F3BB-44E42CD3D23B}"/>
              </a:ext>
            </a:extLst>
          </p:cNvPr>
          <p:cNvSpPr/>
          <p:nvPr/>
        </p:nvSpPr>
        <p:spPr>
          <a:xfrm>
            <a:off x="2372324" y="4830755"/>
            <a:ext cx="2094585" cy="326115"/>
          </a:xfrm>
          <a:prstGeom prst="roundRect">
            <a:avLst/>
          </a:prstGeom>
          <a:solidFill>
            <a:srgbClr val="FFF1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>
                <a:solidFill>
                  <a:srgbClr val="152D79"/>
                </a:solidFill>
                <a:latin typeface="Aptos" panose="020B0004020202020204" pitchFamily="34" charset="0"/>
              </a:rPr>
              <a:t>Food System Resilience</a:t>
            </a:r>
            <a:endParaRPr lang="en-BE" sz="1200">
              <a:solidFill>
                <a:srgbClr val="152D79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3602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D03835-B115-B4BA-D1ED-9E73C699CE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53">
            <a:extLst>
              <a:ext uri="{FF2B5EF4-FFF2-40B4-BE49-F238E27FC236}">
                <a16:creationId xmlns:a16="http://schemas.microsoft.com/office/drawing/2014/main" id="{466A8F18-2B4E-CCB7-1609-563F2DAA1D15}"/>
              </a:ext>
            </a:extLst>
          </p:cNvPr>
          <p:cNvSpPr/>
          <p:nvPr/>
        </p:nvSpPr>
        <p:spPr>
          <a:xfrm>
            <a:off x="357981" y="1568370"/>
            <a:ext cx="2434047" cy="1414115"/>
          </a:xfrm>
          <a:custGeom>
            <a:avLst/>
            <a:gdLst>
              <a:gd name="connsiteX0" fmla="*/ 514429 w 2434047"/>
              <a:gd name="connsiteY0" fmla="*/ 0 h 1414115"/>
              <a:gd name="connsiteX1" fmla="*/ 2434047 w 2434047"/>
              <a:gd name="connsiteY1" fmla="*/ 0 h 1414115"/>
              <a:gd name="connsiteX2" fmla="*/ 2434047 w 2434047"/>
              <a:gd name="connsiteY2" fmla="*/ 1414115 h 1414115"/>
              <a:gd name="connsiteX3" fmla="*/ 0 w 2434047"/>
              <a:gd name="connsiteY3" fmla="*/ 1414115 h 1414115"/>
              <a:gd name="connsiteX4" fmla="*/ 0 w 2434047"/>
              <a:gd name="connsiteY4" fmla="*/ 514429 h 1414115"/>
              <a:gd name="connsiteX5" fmla="*/ 514429 w 2434047"/>
              <a:gd name="connsiteY5" fmla="*/ 0 h 141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34047" h="1414115">
                <a:moveTo>
                  <a:pt x="514429" y="0"/>
                </a:moveTo>
                <a:lnTo>
                  <a:pt x="2434047" y="0"/>
                </a:lnTo>
                <a:lnTo>
                  <a:pt x="2434047" y="1414115"/>
                </a:lnTo>
                <a:lnTo>
                  <a:pt x="0" y="1414115"/>
                </a:lnTo>
                <a:lnTo>
                  <a:pt x="0" y="514429"/>
                </a:lnTo>
                <a:cubicBezTo>
                  <a:pt x="0" y="230318"/>
                  <a:pt x="230318" y="0"/>
                  <a:pt x="514429" y="0"/>
                </a:cubicBezTo>
                <a:close/>
              </a:path>
            </a:pathLst>
          </a:custGeom>
          <a:solidFill>
            <a:srgbClr val="96C2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0" name="Freeform: Shape 52">
            <a:extLst>
              <a:ext uri="{FF2B5EF4-FFF2-40B4-BE49-F238E27FC236}">
                <a16:creationId xmlns:a16="http://schemas.microsoft.com/office/drawing/2014/main" id="{B83E7167-54CB-EFFC-04CC-3083D44EEF80}"/>
              </a:ext>
            </a:extLst>
          </p:cNvPr>
          <p:cNvSpPr/>
          <p:nvPr/>
        </p:nvSpPr>
        <p:spPr>
          <a:xfrm>
            <a:off x="2852715" y="1568370"/>
            <a:ext cx="1258694" cy="4405871"/>
          </a:xfrm>
          <a:custGeom>
            <a:avLst/>
            <a:gdLst>
              <a:gd name="connsiteX0" fmla="*/ 0 w 1258694"/>
              <a:gd name="connsiteY0" fmla="*/ 0 h 4405871"/>
              <a:gd name="connsiteX1" fmla="*/ 1258694 w 1258694"/>
              <a:gd name="connsiteY1" fmla="*/ 0 h 4405871"/>
              <a:gd name="connsiteX2" fmla="*/ 1258694 w 1258694"/>
              <a:gd name="connsiteY2" fmla="*/ 4405871 h 4405871"/>
              <a:gd name="connsiteX3" fmla="*/ 0 w 1258694"/>
              <a:gd name="connsiteY3" fmla="*/ 4405871 h 4405871"/>
              <a:gd name="connsiteX4" fmla="*/ 0 w 1258694"/>
              <a:gd name="connsiteY4" fmla="*/ 0 h 4405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8694" h="4405871">
                <a:moveTo>
                  <a:pt x="0" y="0"/>
                </a:moveTo>
                <a:lnTo>
                  <a:pt x="1258694" y="0"/>
                </a:lnTo>
                <a:lnTo>
                  <a:pt x="1258694" y="4405871"/>
                </a:lnTo>
                <a:lnTo>
                  <a:pt x="0" y="4405871"/>
                </a:lnTo>
                <a:lnTo>
                  <a:pt x="0" y="0"/>
                </a:lnTo>
                <a:close/>
              </a:path>
            </a:pathLst>
          </a:custGeom>
          <a:solidFill>
            <a:srgbClr val="152D7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Freeform: Shape 51">
            <a:extLst>
              <a:ext uri="{FF2B5EF4-FFF2-40B4-BE49-F238E27FC236}">
                <a16:creationId xmlns:a16="http://schemas.microsoft.com/office/drawing/2014/main" id="{83471AF5-24C8-436A-742F-9CB08B7FAD99}"/>
              </a:ext>
            </a:extLst>
          </p:cNvPr>
          <p:cNvSpPr/>
          <p:nvPr/>
        </p:nvSpPr>
        <p:spPr>
          <a:xfrm>
            <a:off x="4164010" y="1568370"/>
            <a:ext cx="1258694" cy="4405871"/>
          </a:xfrm>
          <a:custGeom>
            <a:avLst/>
            <a:gdLst>
              <a:gd name="connsiteX0" fmla="*/ 0 w 1258694"/>
              <a:gd name="connsiteY0" fmla="*/ 0 h 4405871"/>
              <a:gd name="connsiteX1" fmla="*/ 1258694 w 1258694"/>
              <a:gd name="connsiteY1" fmla="*/ 0 h 4405871"/>
              <a:gd name="connsiteX2" fmla="*/ 1258694 w 1258694"/>
              <a:gd name="connsiteY2" fmla="*/ 4405871 h 4405871"/>
              <a:gd name="connsiteX3" fmla="*/ 0 w 1258694"/>
              <a:gd name="connsiteY3" fmla="*/ 4405871 h 4405871"/>
              <a:gd name="connsiteX4" fmla="*/ 0 w 1258694"/>
              <a:gd name="connsiteY4" fmla="*/ 0 h 4405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8694" h="4405871">
                <a:moveTo>
                  <a:pt x="0" y="0"/>
                </a:moveTo>
                <a:lnTo>
                  <a:pt x="1258694" y="0"/>
                </a:lnTo>
                <a:lnTo>
                  <a:pt x="1258694" y="4405871"/>
                </a:lnTo>
                <a:lnTo>
                  <a:pt x="0" y="4405871"/>
                </a:lnTo>
                <a:lnTo>
                  <a:pt x="0" y="0"/>
                </a:lnTo>
                <a:close/>
              </a:path>
            </a:pathLst>
          </a:cu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3" name="Freeform: Shape 50">
            <a:extLst>
              <a:ext uri="{FF2B5EF4-FFF2-40B4-BE49-F238E27FC236}">
                <a16:creationId xmlns:a16="http://schemas.microsoft.com/office/drawing/2014/main" id="{F544D316-D5EC-6128-087D-F95B03F695F6}"/>
              </a:ext>
            </a:extLst>
          </p:cNvPr>
          <p:cNvSpPr/>
          <p:nvPr/>
        </p:nvSpPr>
        <p:spPr>
          <a:xfrm>
            <a:off x="5475305" y="1568370"/>
            <a:ext cx="1258694" cy="4405871"/>
          </a:xfrm>
          <a:custGeom>
            <a:avLst/>
            <a:gdLst>
              <a:gd name="connsiteX0" fmla="*/ 0 w 1258694"/>
              <a:gd name="connsiteY0" fmla="*/ 0 h 4405871"/>
              <a:gd name="connsiteX1" fmla="*/ 1258694 w 1258694"/>
              <a:gd name="connsiteY1" fmla="*/ 0 h 4405871"/>
              <a:gd name="connsiteX2" fmla="*/ 1258694 w 1258694"/>
              <a:gd name="connsiteY2" fmla="*/ 4405871 h 4405871"/>
              <a:gd name="connsiteX3" fmla="*/ 0 w 1258694"/>
              <a:gd name="connsiteY3" fmla="*/ 4405871 h 4405871"/>
              <a:gd name="connsiteX4" fmla="*/ 0 w 1258694"/>
              <a:gd name="connsiteY4" fmla="*/ 0 h 4405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8694" h="4405871">
                <a:moveTo>
                  <a:pt x="0" y="0"/>
                </a:moveTo>
                <a:lnTo>
                  <a:pt x="1258694" y="0"/>
                </a:lnTo>
                <a:lnTo>
                  <a:pt x="1258694" y="4405871"/>
                </a:lnTo>
                <a:lnTo>
                  <a:pt x="0" y="4405871"/>
                </a:lnTo>
                <a:lnTo>
                  <a:pt x="0" y="0"/>
                </a:lnTo>
                <a:close/>
              </a:path>
            </a:pathLst>
          </a:custGeom>
          <a:solidFill>
            <a:srgbClr val="0065B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9" name="Freeform: Shape 49">
            <a:extLst>
              <a:ext uri="{FF2B5EF4-FFF2-40B4-BE49-F238E27FC236}">
                <a16:creationId xmlns:a16="http://schemas.microsoft.com/office/drawing/2014/main" id="{43D36196-C4A1-B503-FD08-C6DBC92CBB6F}"/>
              </a:ext>
            </a:extLst>
          </p:cNvPr>
          <p:cNvSpPr/>
          <p:nvPr/>
        </p:nvSpPr>
        <p:spPr>
          <a:xfrm>
            <a:off x="8098566" y="1568370"/>
            <a:ext cx="2521051" cy="1414115"/>
          </a:xfrm>
          <a:custGeom>
            <a:avLst/>
            <a:gdLst>
              <a:gd name="connsiteX0" fmla="*/ 0 w 2521051"/>
              <a:gd name="connsiteY0" fmla="*/ 0 h 1414115"/>
              <a:gd name="connsiteX1" fmla="*/ 2521051 w 2521051"/>
              <a:gd name="connsiteY1" fmla="*/ 0 h 1414115"/>
              <a:gd name="connsiteX2" fmla="*/ 2521051 w 2521051"/>
              <a:gd name="connsiteY2" fmla="*/ 1414115 h 1414115"/>
              <a:gd name="connsiteX3" fmla="*/ 0 w 2521051"/>
              <a:gd name="connsiteY3" fmla="*/ 1414115 h 1414115"/>
              <a:gd name="connsiteX4" fmla="*/ 0 w 2521051"/>
              <a:gd name="connsiteY4" fmla="*/ 0 h 141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1051" h="1414115">
                <a:moveTo>
                  <a:pt x="0" y="0"/>
                </a:moveTo>
                <a:lnTo>
                  <a:pt x="2521051" y="0"/>
                </a:lnTo>
                <a:lnTo>
                  <a:pt x="2521051" y="1414115"/>
                </a:lnTo>
                <a:lnTo>
                  <a:pt x="0" y="1414115"/>
                </a:lnTo>
                <a:lnTo>
                  <a:pt x="0" y="0"/>
                </a:lnTo>
                <a:close/>
              </a:path>
            </a:pathLst>
          </a:custGeom>
          <a:solidFill>
            <a:srgbClr val="00662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3" name="Freeform: Shape 48">
            <a:extLst>
              <a:ext uri="{FF2B5EF4-FFF2-40B4-BE49-F238E27FC236}">
                <a16:creationId xmlns:a16="http://schemas.microsoft.com/office/drawing/2014/main" id="{4A501608-2B28-9B8B-50F1-7370A839D131}"/>
              </a:ext>
            </a:extLst>
          </p:cNvPr>
          <p:cNvSpPr/>
          <p:nvPr/>
        </p:nvSpPr>
        <p:spPr>
          <a:xfrm>
            <a:off x="6791647" y="1568369"/>
            <a:ext cx="1258694" cy="4405871"/>
          </a:xfrm>
          <a:custGeom>
            <a:avLst/>
            <a:gdLst>
              <a:gd name="connsiteX0" fmla="*/ 0 w 1258694"/>
              <a:gd name="connsiteY0" fmla="*/ 0 h 4405871"/>
              <a:gd name="connsiteX1" fmla="*/ 1258694 w 1258694"/>
              <a:gd name="connsiteY1" fmla="*/ 0 h 4405871"/>
              <a:gd name="connsiteX2" fmla="*/ 1258694 w 1258694"/>
              <a:gd name="connsiteY2" fmla="*/ 4405871 h 4405871"/>
              <a:gd name="connsiteX3" fmla="*/ 0 w 1258694"/>
              <a:gd name="connsiteY3" fmla="*/ 4405871 h 4405871"/>
              <a:gd name="connsiteX4" fmla="*/ 0 w 1258694"/>
              <a:gd name="connsiteY4" fmla="*/ 0 h 4405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8694" h="4405871">
                <a:moveTo>
                  <a:pt x="0" y="0"/>
                </a:moveTo>
                <a:lnTo>
                  <a:pt x="1258694" y="0"/>
                </a:lnTo>
                <a:lnTo>
                  <a:pt x="1258694" y="4405871"/>
                </a:lnTo>
                <a:lnTo>
                  <a:pt x="0" y="4405871"/>
                </a:lnTo>
                <a:lnTo>
                  <a:pt x="0" y="0"/>
                </a:lnTo>
                <a:close/>
              </a:path>
            </a:pathLst>
          </a:custGeom>
          <a:solidFill>
            <a:srgbClr val="009E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9" name="Freeform: Shape 47">
            <a:extLst>
              <a:ext uri="{FF2B5EF4-FFF2-40B4-BE49-F238E27FC236}">
                <a16:creationId xmlns:a16="http://schemas.microsoft.com/office/drawing/2014/main" id="{856ACC14-C8F1-FA95-D689-07C7557D1085}"/>
              </a:ext>
            </a:extLst>
          </p:cNvPr>
          <p:cNvSpPr/>
          <p:nvPr/>
        </p:nvSpPr>
        <p:spPr>
          <a:xfrm>
            <a:off x="10678995" y="1568370"/>
            <a:ext cx="1168376" cy="4405871"/>
          </a:xfrm>
          <a:custGeom>
            <a:avLst/>
            <a:gdLst>
              <a:gd name="connsiteX0" fmla="*/ 0 w 1168376"/>
              <a:gd name="connsiteY0" fmla="*/ 0 h 4405871"/>
              <a:gd name="connsiteX1" fmla="*/ 1168376 w 1168376"/>
              <a:gd name="connsiteY1" fmla="*/ 0 h 4405871"/>
              <a:gd name="connsiteX2" fmla="*/ 1168376 w 1168376"/>
              <a:gd name="connsiteY2" fmla="*/ 3891442 h 4405871"/>
              <a:gd name="connsiteX3" fmla="*/ 653947 w 1168376"/>
              <a:gd name="connsiteY3" fmla="*/ 4405871 h 4405871"/>
              <a:gd name="connsiteX4" fmla="*/ 0 w 1168376"/>
              <a:gd name="connsiteY4" fmla="*/ 4405871 h 4405871"/>
              <a:gd name="connsiteX5" fmla="*/ 0 w 1168376"/>
              <a:gd name="connsiteY5" fmla="*/ 0 h 4405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8376" h="4405871">
                <a:moveTo>
                  <a:pt x="0" y="0"/>
                </a:moveTo>
                <a:lnTo>
                  <a:pt x="1168376" y="0"/>
                </a:lnTo>
                <a:lnTo>
                  <a:pt x="1168376" y="3891442"/>
                </a:lnTo>
                <a:cubicBezTo>
                  <a:pt x="1168376" y="4175553"/>
                  <a:pt x="938058" y="4405871"/>
                  <a:pt x="653947" y="4405871"/>
                </a:cubicBezTo>
                <a:lnTo>
                  <a:pt x="0" y="4405871"/>
                </a:lnTo>
                <a:lnTo>
                  <a:pt x="0" y="0"/>
                </a:lnTo>
                <a:close/>
              </a:path>
            </a:pathLst>
          </a:custGeom>
          <a:solidFill>
            <a:srgbClr val="630F7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1" name="Freeform: Shape 46">
            <a:extLst>
              <a:ext uri="{FF2B5EF4-FFF2-40B4-BE49-F238E27FC236}">
                <a16:creationId xmlns:a16="http://schemas.microsoft.com/office/drawing/2014/main" id="{945EB8C3-9E64-0778-0FC5-7935C31C6669}"/>
              </a:ext>
            </a:extLst>
          </p:cNvPr>
          <p:cNvSpPr/>
          <p:nvPr/>
        </p:nvSpPr>
        <p:spPr>
          <a:xfrm>
            <a:off x="357981" y="3044295"/>
            <a:ext cx="2434047" cy="1479053"/>
          </a:xfrm>
          <a:custGeom>
            <a:avLst/>
            <a:gdLst>
              <a:gd name="connsiteX0" fmla="*/ 0 w 2434047"/>
              <a:gd name="connsiteY0" fmla="*/ 0 h 1479053"/>
              <a:gd name="connsiteX1" fmla="*/ 2434047 w 2434047"/>
              <a:gd name="connsiteY1" fmla="*/ 0 h 1479053"/>
              <a:gd name="connsiteX2" fmla="*/ 2434047 w 2434047"/>
              <a:gd name="connsiteY2" fmla="*/ 1479053 h 1479053"/>
              <a:gd name="connsiteX3" fmla="*/ 0 w 2434047"/>
              <a:gd name="connsiteY3" fmla="*/ 1479053 h 1479053"/>
              <a:gd name="connsiteX4" fmla="*/ 0 w 2434047"/>
              <a:gd name="connsiteY4" fmla="*/ 0 h 1479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4047" h="1479053">
                <a:moveTo>
                  <a:pt x="0" y="0"/>
                </a:moveTo>
                <a:lnTo>
                  <a:pt x="2434047" y="0"/>
                </a:lnTo>
                <a:lnTo>
                  <a:pt x="2434047" y="1479053"/>
                </a:lnTo>
                <a:lnTo>
                  <a:pt x="0" y="1479053"/>
                </a:lnTo>
                <a:lnTo>
                  <a:pt x="0" y="0"/>
                </a:lnTo>
                <a:close/>
              </a:path>
            </a:pathLst>
          </a:custGeom>
          <a:solidFill>
            <a:srgbClr val="009E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1" name="Freeform: Shape 45">
            <a:extLst>
              <a:ext uri="{FF2B5EF4-FFF2-40B4-BE49-F238E27FC236}">
                <a16:creationId xmlns:a16="http://schemas.microsoft.com/office/drawing/2014/main" id="{A479F490-51AB-1A09-B52E-260A65D6A69E}"/>
              </a:ext>
            </a:extLst>
          </p:cNvPr>
          <p:cNvSpPr/>
          <p:nvPr/>
        </p:nvSpPr>
        <p:spPr>
          <a:xfrm>
            <a:off x="8098566" y="3044295"/>
            <a:ext cx="2521051" cy="1479053"/>
          </a:xfrm>
          <a:custGeom>
            <a:avLst/>
            <a:gdLst>
              <a:gd name="connsiteX0" fmla="*/ 0 w 2521051"/>
              <a:gd name="connsiteY0" fmla="*/ 0 h 1479053"/>
              <a:gd name="connsiteX1" fmla="*/ 2521051 w 2521051"/>
              <a:gd name="connsiteY1" fmla="*/ 0 h 1479053"/>
              <a:gd name="connsiteX2" fmla="*/ 2521051 w 2521051"/>
              <a:gd name="connsiteY2" fmla="*/ 1479053 h 1479053"/>
              <a:gd name="connsiteX3" fmla="*/ 0 w 2521051"/>
              <a:gd name="connsiteY3" fmla="*/ 1479053 h 1479053"/>
              <a:gd name="connsiteX4" fmla="*/ 0 w 2521051"/>
              <a:gd name="connsiteY4" fmla="*/ 0 h 1479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1051" h="1479053">
                <a:moveTo>
                  <a:pt x="0" y="0"/>
                </a:moveTo>
                <a:lnTo>
                  <a:pt x="2521051" y="0"/>
                </a:lnTo>
                <a:lnTo>
                  <a:pt x="2521051" y="1479053"/>
                </a:lnTo>
                <a:lnTo>
                  <a:pt x="0" y="1479053"/>
                </a:lnTo>
                <a:lnTo>
                  <a:pt x="0" y="0"/>
                </a:lnTo>
                <a:close/>
              </a:path>
            </a:pathLst>
          </a:custGeom>
          <a:solidFill>
            <a:srgbClr val="CD154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2" name="Freeform: Shape 44">
            <a:extLst>
              <a:ext uri="{FF2B5EF4-FFF2-40B4-BE49-F238E27FC236}">
                <a16:creationId xmlns:a16="http://schemas.microsoft.com/office/drawing/2014/main" id="{85CE6182-F77D-03BC-0CA8-4C63842FF544}"/>
              </a:ext>
            </a:extLst>
          </p:cNvPr>
          <p:cNvSpPr/>
          <p:nvPr/>
        </p:nvSpPr>
        <p:spPr>
          <a:xfrm>
            <a:off x="357981" y="4585159"/>
            <a:ext cx="2434047" cy="1389082"/>
          </a:xfrm>
          <a:custGeom>
            <a:avLst/>
            <a:gdLst>
              <a:gd name="connsiteX0" fmla="*/ 0 w 2434047"/>
              <a:gd name="connsiteY0" fmla="*/ 0 h 1389082"/>
              <a:gd name="connsiteX1" fmla="*/ 2434047 w 2434047"/>
              <a:gd name="connsiteY1" fmla="*/ 0 h 1389082"/>
              <a:gd name="connsiteX2" fmla="*/ 2434047 w 2434047"/>
              <a:gd name="connsiteY2" fmla="*/ 1389082 h 1389082"/>
              <a:gd name="connsiteX3" fmla="*/ 0 w 2434047"/>
              <a:gd name="connsiteY3" fmla="*/ 1389082 h 1389082"/>
              <a:gd name="connsiteX4" fmla="*/ 0 w 2434047"/>
              <a:gd name="connsiteY4" fmla="*/ 0 h 1389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4047" h="1389082">
                <a:moveTo>
                  <a:pt x="0" y="0"/>
                </a:moveTo>
                <a:lnTo>
                  <a:pt x="2434047" y="0"/>
                </a:lnTo>
                <a:lnTo>
                  <a:pt x="2434047" y="1389082"/>
                </a:lnTo>
                <a:lnTo>
                  <a:pt x="0" y="13890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6" name="Freeform: Shape 43">
            <a:extLst>
              <a:ext uri="{FF2B5EF4-FFF2-40B4-BE49-F238E27FC236}">
                <a16:creationId xmlns:a16="http://schemas.microsoft.com/office/drawing/2014/main" id="{68CE0310-6F49-1AFB-AB69-ADBDE2BB8C07}"/>
              </a:ext>
            </a:extLst>
          </p:cNvPr>
          <p:cNvSpPr/>
          <p:nvPr/>
        </p:nvSpPr>
        <p:spPr>
          <a:xfrm>
            <a:off x="8098566" y="4585159"/>
            <a:ext cx="2521051" cy="1389082"/>
          </a:xfrm>
          <a:custGeom>
            <a:avLst/>
            <a:gdLst>
              <a:gd name="connsiteX0" fmla="*/ 0 w 2521051"/>
              <a:gd name="connsiteY0" fmla="*/ 0 h 1389082"/>
              <a:gd name="connsiteX1" fmla="*/ 2521051 w 2521051"/>
              <a:gd name="connsiteY1" fmla="*/ 0 h 1389082"/>
              <a:gd name="connsiteX2" fmla="*/ 2521051 w 2521051"/>
              <a:gd name="connsiteY2" fmla="*/ 1389082 h 1389082"/>
              <a:gd name="connsiteX3" fmla="*/ 0 w 2521051"/>
              <a:gd name="connsiteY3" fmla="*/ 1389082 h 1389082"/>
              <a:gd name="connsiteX4" fmla="*/ 0 w 2521051"/>
              <a:gd name="connsiteY4" fmla="*/ 0 h 1389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1051" h="1389082">
                <a:moveTo>
                  <a:pt x="0" y="0"/>
                </a:moveTo>
                <a:lnTo>
                  <a:pt x="2521051" y="0"/>
                </a:lnTo>
                <a:lnTo>
                  <a:pt x="2521051" y="1389082"/>
                </a:lnTo>
                <a:lnTo>
                  <a:pt x="0" y="1389082"/>
                </a:lnTo>
                <a:lnTo>
                  <a:pt x="0" y="0"/>
                </a:lnTo>
                <a:close/>
              </a:path>
            </a:pathLst>
          </a:custGeom>
          <a:solidFill>
            <a:srgbClr val="6BB74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73" name="TextBox 58">
            <a:extLst>
              <a:ext uri="{FF2B5EF4-FFF2-40B4-BE49-F238E27FC236}">
                <a16:creationId xmlns:a16="http://schemas.microsoft.com/office/drawing/2014/main" id="{26DD4D14-FC7B-C859-3227-1255DE985D80}"/>
              </a:ext>
            </a:extLst>
          </p:cNvPr>
          <p:cNvSpPr txBox="1"/>
          <p:nvPr/>
        </p:nvSpPr>
        <p:spPr>
          <a:xfrm>
            <a:off x="598465" y="2268776"/>
            <a:ext cx="219356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1100">
                <a:solidFill>
                  <a:schemeClr val="bg1"/>
                </a:solidFill>
                <a:latin typeface="Aptos" panose="020B0004020202020204" pitchFamily="34" charset="0"/>
              </a:rPr>
              <a:t>the a</a:t>
            </a:r>
            <a:r>
              <a:rPr lang="en-US" sz="1100" b="0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mount of investment attracted by startups and scaleups supported by EIT Food*</a:t>
            </a:r>
          </a:p>
        </p:txBody>
      </p:sp>
      <p:sp>
        <p:nvSpPr>
          <p:cNvPr id="74" name="TextBox 59">
            <a:extLst>
              <a:ext uri="{FF2B5EF4-FFF2-40B4-BE49-F238E27FC236}">
                <a16:creationId xmlns:a16="http://schemas.microsoft.com/office/drawing/2014/main" id="{125E92AA-322F-B706-B558-FD508D6E91D9}"/>
              </a:ext>
            </a:extLst>
          </p:cNvPr>
          <p:cNvSpPr txBox="1"/>
          <p:nvPr/>
        </p:nvSpPr>
        <p:spPr>
          <a:xfrm>
            <a:off x="8238584" y="2291183"/>
            <a:ext cx="188794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1100">
                <a:solidFill>
                  <a:schemeClr val="bg1"/>
                </a:solidFill>
                <a:latin typeface="Aptos" panose="020B0004020202020204" pitchFamily="34" charset="0"/>
              </a:rPr>
              <a:t>social media engagements</a:t>
            </a:r>
            <a:endParaRPr lang="en-US" sz="1100" b="0" i="0" u="none" strike="noStrike">
              <a:solidFill>
                <a:schemeClr val="bg1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78" name="TextBox 60">
            <a:extLst>
              <a:ext uri="{FF2B5EF4-FFF2-40B4-BE49-F238E27FC236}">
                <a16:creationId xmlns:a16="http://schemas.microsoft.com/office/drawing/2014/main" id="{116CF2E0-8FC8-594D-8F04-CF5506CEDCE2}"/>
              </a:ext>
            </a:extLst>
          </p:cNvPr>
          <p:cNvSpPr txBox="1"/>
          <p:nvPr/>
        </p:nvSpPr>
        <p:spPr>
          <a:xfrm>
            <a:off x="4286322" y="3408601"/>
            <a:ext cx="102074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100">
                <a:solidFill>
                  <a:schemeClr val="bg1"/>
                </a:solidFill>
                <a:latin typeface="Aptos" panose="020B0004020202020204" pitchFamily="34" charset="0"/>
              </a:rPr>
              <a:t>graduates from</a:t>
            </a:r>
            <a:br>
              <a:rPr lang="en-US" sz="1100">
                <a:solidFill>
                  <a:schemeClr val="bg1"/>
                </a:solidFill>
                <a:latin typeface="Aptos" panose="020B0004020202020204" pitchFamily="34" charset="0"/>
              </a:rPr>
            </a:br>
            <a:r>
              <a:rPr lang="en-US" sz="1100">
                <a:solidFill>
                  <a:schemeClr val="bg1"/>
                </a:solidFill>
                <a:latin typeface="Aptos" panose="020B0004020202020204" pitchFamily="34" charset="0"/>
              </a:rPr>
              <a:t>EIT-labelled </a:t>
            </a:r>
            <a:r>
              <a:rPr lang="en-US" sz="1100" err="1">
                <a:solidFill>
                  <a:schemeClr val="bg1"/>
                </a:solidFill>
                <a:latin typeface="Aptos" panose="020B0004020202020204" pitchFamily="34" charset="0"/>
              </a:rPr>
              <a:t>programmes</a:t>
            </a:r>
            <a:r>
              <a:rPr lang="en-US" sz="1100">
                <a:solidFill>
                  <a:schemeClr val="bg1"/>
                </a:solidFill>
                <a:latin typeface="Aptos" panose="020B0004020202020204" pitchFamily="34" charset="0"/>
              </a:rPr>
              <a:t>*</a:t>
            </a:r>
            <a:endParaRPr lang="en-US" sz="1100" b="0" i="0" u="none" strike="noStrike">
              <a:solidFill>
                <a:schemeClr val="bg1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90" name="TextBox 61">
            <a:extLst>
              <a:ext uri="{FF2B5EF4-FFF2-40B4-BE49-F238E27FC236}">
                <a16:creationId xmlns:a16="http://schemas.microsoft.com/office/drawing/2014/main" id="{B691CEE7-C3C7-593F-6139-67CEE0A9E941}"/>
              </a:ext>
            </a:extLst>
          </p:cNvPr>
          <p:cNvSpPr txBox="1"/>
          <p:nvPr/>
        </p:nvSpPr>
        <p:spPr>
          <a:xfrm>
            <a:off x="10670417" y="3670952"/>
            <a:ext cx="11851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GB" sz="1100">
                <a:solidFill>
                  <a:schemeClr val="bg1"/>
                </a:solidFill>
                <a:latin typeface="Aptos" panose="020B0004020202020204" pitchFamily="34" charset="0"/>
              </a:rPr>
              <a:t>innovations launched on the market with a sales revenue</a:t>
            </a:r>
            <a:br>
              <a:rPr lang="en-GB" sz="1100">
                <a:solidFill>
                  <a:schemeClr val="bg1"/>
                </a:solidFill>
                <a:latin typeface="Aptos" panose="020B0004020202020204" pitchFamily="34" charset="0"/>
              </a:rPr>
            </a:br>
            <a:r>
              <a:rPr lang="en-GB" sz="1100">
                <a:solidFill>
                  <a:schemeClr val="bg1"/>
                </a:solidFill>
                <a:latin typeface="Aptos" panose="020B0004020202020204" pitchFamily="34" charset="0"/>
              </a:rPr>
              <a:t>of at least </a:t>
            </a:r>
            <a:br>
              <a:rPr lang="en-GB" sz="1100">
                <a:solidFill>
                  <a:schemeClr val="bg1"/>
                </a:solidFill>
                <a:latin typeface="Aptos" panose="020B0004020202020204" pitchFamily="34" charset="0"/>
              </a:rPr>
            </a:br>
            <a:r>
              <a:rPr lang="en-GB" sz="1100">
                <a:solidFill>
                  <a:schemeClr val="bg1"/>
                </a:solidFill>
                <a:latin typeface="Aptos" panose="020B0004020202020204" pitchFamily="34" charset="0"/>
              </a:rPr>
              <a:t>€ 10,000*</a:t>
            </a:r>
          </a:p>
        </p:txBody>
      </p:sp>
      <p:sp>
        <p:nvSpPr>
          <p:cNvPr id="91" name="TextBox 62">
            <a:extLst>
              <a:ext uri="{FF2B5EF4-FFF2-40B4-BE49-F238E27FC236}">
                <a16:creationId xmlns:a16="http://schemas.microsoft.com/office/drawing/2014/main" id="{69E1237C-D4C8-488E-EA51-02E7BB9B80DA}"/>
              </a:ext>
            </a:extLst>
          </p:cNvPr>
          <p:cNvSpPr txBox="1"/>
          <p:nvPr/>
        </p:nvSpPr>
        <p:spPr>
          <a:xfrm>
            <a:off x="5456476" y="4408472"/>
            <a:ext cx="128711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100">
                <a:solidFill>
                  <a:schemeClr val="bg1"/>
                </a:solidFill>
                <a:latin typeface="Aptos" panose="020B0004020202020204" pitchFamily="34" charset="0"/>
              </a:rPr>
              <a:t>s</a:t>
            </a:r>
            <a:r>
              <a:rPr lang="en-US" sz="1100" b="0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tartups created as a result of innovation projects with a sales revenue of at least €10,000*</a:t>
            </a:r>
          </a:p>
        </p:txBody>
      </p:sp>
      <p:sp>
        <p:nvSpPr>
          <p:cNvPr id="92" name="TextBox 63">
            <a:extLst>
              <a:ext uri="{FF2B5EF4-FFF2-40B4-BE49-F238E27FC236}">
                <a16:creationId xmlns:a16="http://schemas.microsoft.com/office/drawing/2014/main" id="{BC035B1F-FE7B-51C7-489E-14DDD2ED6FAE}"/>
              </a:ext>
            </a:extLst>
          </p:cNvPr>
          <p:cNvSpPr txBox="1"/>
          <p:nvPr/>
        </p:nvSpPr>
        <p:spPr>
          <a:xfrm>
            <a:off x="6869323" y="3368605"/>
            <a:ext cx="108676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100">
                <a:solidFill>
                  <a:schemeClr val="bg1"/>
                </a:solidFill>
                <a:latin typeface="Aptos" panose="020B0004020202020204" pitchFamily="34" charset="0"/>
              </a:rPr>
              <a:t>startups supported</a:t>
            </a:r>
            <a:endParaRPr lang="en-US" sz="1100" b="0" i="0" u="none" strike="noStrike">
              <a:solidFill>
                <a:schemeClr val="bg1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93" name="TextBox 64">
            <a:extLst>
              <a:ext uri="{FF2B5EF4-FFF2-40B4-BE49-F238E27FC236}">
                <a16:creationId xmlns:a16="http://schemas.microsoft.com/office/drawing/2014/main" id="{6880E2E0-4A58-42CB-D889-790A2617A3B8}"/>
              </a:ext>
            </a:extLst>
          </p:cNvPr>
          <p:cNvSpPr txBox="1"/>
          <p:nvPr/>
        </p:nvSpPr>
        <p:spPr>
          <a:xfrm>
            <a:off x="8225538" y="5529944"/>
            <a:ext cx="23982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1100" b="0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consumers involved in </a:t>
            </a:r>
            <a:r>
              <a:rPr lang="en-US" sz="1100" b="0" i="0" u="none" strike="noStrike" err="1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TrustTracker</a:t>
            </a:r>
            <a:r>
              <a:rPr lang="en-US" sz="1100" b="0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®</a:t>
            </a:r>
          </a:p>
        </p:txBody>
      </p:sp>
      <p:sp>
        <p:nvSpPr>
          <p:cNvPr id="94" name="TextBox 65">
            <a:extLst>
              <a:ext uri="{FF2B5EF4-FFF2-40B4-BE49-F238E27FC236}">
                <a16:creationId xmlns:a16="http://schemas.microsoft.com/office/drawing/2014/main" id="{8F3F8081-4067-6445-B38B-3C38CF9DB9A2}"/>
              </a:ext>
            </a:extLst>
          </p:cNvPr>
          <p:cNvSpPr txBox="1"/>
          <p:nvPr/>
        </p:nvSpPr>
        <p:spPr>
          <a:xfrm>
            <a:off x="531508" y="5301356"/>
            <a:ext cx="210988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1100" b="0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media mentions</a:t>
            </a:r>
          </a:p>
        </p:txBody>
      </p:sp>
      <p:sp>
        <p:nvSpPr>
          <p:cNvPr id="95" name="TextBox 66">
            <a:extLst>
              <a:ext uri="{FF2B5EF4-FFF2-40B4-BE49-F238E27FC236}">
                <a16:creationId xmlns:a16="http://schemas.microsoft.com/office/drawing/2014/main" id="{030BDDE9-95F5-66FB-13BD-24F1747A5F56}"/>
              </a:ext>
            </a:extLst>
          </p:cNvPr>
          <p:cNvSpPr txBox="1"/>
          <p:nvPr/>
        </p:nvSpPr>
        <p:spPr>
          <a:xfrm>
            <a:off x="8256586" y="3816906"/>
            <a:ext cx="21764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1100" b="0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unique website visitors</a:t>
            </a:r>
          </a:p>
        </p:txBody>
      </p:sp>
      <p:sp>
        <p:nvSpPr>
          <p:cNvPr id="96" name="TextBox 68">
            <a:extLst>
              <a:ext uri="{FF2B5EF4-FFF2-40B4-BE49-F238E27FC236}">
                <a16:creationId xmlns:a16="http://schemas.microsoft.com/office/drawing/2014/main" id="{A810DDD0-86AE-6EF3-8174-4721F208417C}"/>
              </a:ext>
            </a:extLst>
          </p:cNvPr>
          <p:cNvSpPr txBox="1"/>
          <p:nvPr/>
        </p:nvSpPr>
        <p:spPr>
          <a:xfrm>
            <a:off x="519703" y="3771669"/>
            <a:ext cx="104325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1100" b="0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members on </a:t>
            </a:r>
            <a:r>
              <a:rPr lang="en-US" sz="1100" b="0" i="0" u="none" strike="noStrike" err="1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FoodHIVE</a:t>
            </a:r>
            <a:endParaRPr lang="en-US" sz="1100" b="0" i="0" u="none" strike="noStrike">
              <a:solidFill>
                <a:schemeClr val="bg1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97" name="TextBox 70">
            <a:extLst>
              <a:ext uri="{FF2B5EF4-FFF2-40B4-BE49-F238E27FC236}">
                <a16:creationId xmlns:a16="http://schemas.microsoft.com/office/drawing/2014/main" id="{FBB1424C-67F6-B350-EAD4-3ED4710F962F}"/>
              </a:ext>
            </a:extLst>
          </p:cNvPr>
          <p:cNvSpPr txBox="1"/>
          <p:nvPr/>
        </p:nvSpPr>
        <p:spPr>
          <a:xfrm>
            <a:off x="5753085" y="3885036"/>
            <a:ext cx="7037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3600" b="1">
                <a:solidFill>
                  <a:schemeClr val="bg1"/>
                </a:solidFill>
                <a:latin typeface="Aptos" panose="020B0004020202020204" pitchFamily="34" charset="0"/>
              </a:rPr>
              <a:t>23</a:t>
            </a:r>
            <a:endParaRPr lang="en-US" sz="3600" b="1" i="0" u="none" strike="noStrike">
              <a:solidFill>
                <a:schemeClr val="bg1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98" name="TextBox 71">
            <a:extLst>
              <a:ext uri="{FF2B5EF4-FFF2-40B4-BE49-F238E27FC236}">
                <a16:creationId xmlns:a16="http://schemas.microsoft.com/office/drawing/2014/main" id="{3E751377-1A8E-FD8E-AFA8-AFF64CF04F92}"/>
              </a:ext>
            </a:extLst>
          </p:cNvPr>
          <p:cNvSpPr txBox="1"/>
          <p:nvPr/>
        </p:nvSpPr>
        <p:spPr>
          <a:xfrm>
            <a:off x="598465" y="1752944"/>
            <a:ext cx="167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3600" b="1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€220m</a:t>
            </a:r>
          </a:p>
        </p:txBody>
      </p:sp>
      <p:sp>
        <p:nvSpPr>
          <p:cNvPr id="99" name="TextBox 72">
            <a:extLst>
              <a:ext uri="{FF2B5EF4-FFF2-40B4-BE49-F238E27FC236}">
                <a16:creationId xmlns:a16="http://schemas.microsoft.com/office/drawing/2014/main" id="{93153575-5F9D-5D10-C338-22EEA36D1818}"/>
              </a:ext>
            </a:extLst>
          </p:cNvPr>
          <p:cNvSpPr txBox="1"/>
          <p:nvPr/>
        </p:nvSpPr>
        <p:spPr>
          <a:xfrm>
            <a:off x="4139242" y="2865874"/>
            <a:ext cx="13968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3600" b="1">
                <a:solidFill>
                  <a:schemeClr val="bg1"/>
                </a:solidFill>
                <a:latin typeface="Aptos" panose="020B0004020202020204" pitchFamily="34" charset="0"/>
              </a:rPr>
              <a:t>9,726</a:t>
            </a:r>
            <a:endParaRPr lang="en-US" sz="3600" b="1" i="0" u="none" strike="noStrike">
              <a:solidFill>
                <a:schemeClr val="bg1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100" name="TextBox 73">
            <a:extLst>
              <a:ext uri="{FF2B5EF4-FFF2-40B4-BE49-F238E27FC236}">
                <a16:creationId xmlns:a16="http://schemas.microsoft.com/office/drawing/2014/main" id="{70A26017-D625-2556-A626-CBE247BCBD63}"/>
              </a:ext>
            </a:extLst>
          </p:cNvPr>
          <p:cNvSpPr txBox="1"/>
          <p:nvPr/>
        </p:nvSpPr>
        <p:spPr>
          <a:xfrm>
            <a:off x="10904817" y="3140148"/>
            <a:ext cx="8929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3600" b="1">
                <a:solidFill>
                  <a:schemeClr val="bg1"/>
                </a:solidFill>
                <a:latin typeface="Aptos" panose="020B0004020202020204" pitchFamily="34" charset="0"/>
              </a:rPr>
              <a:t>90</a:t>
            </a:r>
            <a:endParaRPr lang="en-US" sz="3600" b="1" i="0" u="none" strike="noStrike">
              <a:solidFill>
                <a:schemeClr val="bg1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101" name="TextBox 74">
            <a:extLst>
              <a:ext uri="{FF2B5EF4-FFF2-40B4-BE49-F238E27FC236}">
                <a16:creationId xmlns:a16="http://schemas.microsoft.com/office/drawing/2014/main" id="{1C15871C-B142-8476-4A5B-5345248E3FE4}"/>
              </a:ext>
            </a:extLst>
          </p:cNvPr>
          <p:cNvSpPr txBox="1"/>
          <p:nvPr/>
        </p:nvSpPr>
        <p:spPr>
          <a:xfrm>
            <a:off x="8172388" y="1717098"/>
            <a:ext cx="26445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3600" b="1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13,350,000</a:t>
            </a:r>
          </a:p>
        </p:txBody>
      </p:sp>
      <p:sp>
        <p:nvSpPr>
          <p:cNvPr id="102" name="TextBox 75">
            <a:extLst>
              <a:ext uri="{FF2B5EF4-FFF2-40B4-BE49-F238E27FC236}">
                <a16:creationId xmlns:a16="http://schemas.microsoft.com/office/drawing/2014/main" id="{963F7B01-A079-63EF-777F-30FBAD6D8E3E}"/>
              </a:ext>
            </a:extLst>
          </p:cNvPr>
          <p:cNvSpPr txBox="1"/>
          <p:nvPr/>
        </p:nvSpPr>
        <p:spPr>
          <a:xfrm>
            <a:off x="8155923" y="5011667"/>
            <a:ext cx="17574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3600" b="1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19,500</a:t>
            </a:r>
          </a:p>
        </p:txBody>
      </p:sp>
      <p:sp>
        <p:nvSpPr>
          <p:cNvPr id="113" name="TextBox 76">
            <a:extLst>
              <a:ext uri="{FF2B5EF4-FFF2-40B4-BE49-F238E27FC236}">
                <a16:creationId xmlns:a16="http://schemas.microsoft.com/office/drawing/2014/main" id="{CCC31013-BA78-C934-B486-3A0D3CAF7606}"/>
              </a:ext>
            </a:extLst>
          </p:cNvPr>
          <p:cNvSpPr txBox="1"/>
          <p:nvPr/>
        </p:nvSpPr>
        <p:spPr>
          <a:xfrm>
            <a:off x="6940170" y="2856812"/>
            <a:ext cx="9532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3600" b="1">
                <a:solidFill>
                  <a:schemeClr val="bg1"/>
                </a:solidFill>
                <a:latin typeface="Aptos" panose="020B0004020202020204" pitchFamily="34" charset="0"/>
              </a:rPr>
              <a:t>238</a:t>
            </a:r>
            <a:endParaRPr lang="en-US" sz="3600" b="1" i="0" u="none" strike="noStrike">
              <a:solidFill>
                <a:schemeClr val="bg1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114" name="TextBox 77">
            <a:extLst>
              <a:ext uri="{FF2B5EF4-FFF2-40B4-BE49-F238E27FC236}">
                <a16:creationId xmlns:a16="http://schemas.microsoft.com/office/drawing/2014/main" id="{A3058FFE-892A-6D32-A763-A00E21970D74}"/>
              </a:ext>
            </a:extLst>
          </p:cNvPr>
          <p:cNvSpPr txBox="1"/>
          <p:nvPr/>
        </p:nvSpPr>
        <p:spPr>
          <a:xfrm>
            <a:off x="507748" y="4779860"/>
            <a:ext cx="17574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3600" b="1">
                <a:solidFill>
                  <a:schemeClr val="bg1"/>
                </a:solidFill>
                <a:latin typeface="Aptos" panose="020B0004020202020204" pitchFamily="34" charset="0"/>
              </a:rPr>
              <a:t>2</a:t>
            </a:r>
            <a:r>
              <a:rPr lang="en-US" sz="3600" b="1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,588</a:t>
            </a:r>
          </a:p>
        </p:txBody>
      </p:sp>
      <p:sp>
        <p:nvSpPr>
          <p:cNvPr id="115" name="TextBox 78">
            <a:extLst>
              <a:ext uri="{FF2B5EF4-FFF2-40B4-BE49-F238E27FC236}">
                <a16:creationId xmlns:a16="http://schemas.microsoft.com/office/drawing/2014/main" id="{187DADF4-E645-9C4B-AFB4-9FF8C54040D1}"/>
              </a:ext>
            </a:extLst>
          </p:cNvPr>
          <p:cNvSpPr txBox="1"/>
          <p:nvPr/>
        </p:nvSpPr>
        <p:spPr>
          <a:xfrm>
            <a:off x="8182053" y="3252056"/>
            <a:ext cx="24039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3600" b="1">
                <a:solidFill>
                  <a:schemeClr val="bg1"/>
                </a:solidFill>
                <a:latin typeface="Aptos" panose="020B0004020202020204" pitchFamily="34" charset="0"/>
              </a:rPr>
              <a:t>1</a:t>
            </a:r>
            <a:r>
              <a:rPr lang="en-US" sz="3600" b="1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,272,000</a:t>
            </a:r>
          </a:p>
        </p:txBody>
      </p:sp>
      <p:sp>
        <p:nvSpPr>
          <p:cNvPr id="116" name="TextBox 79">
            <a:extLst>
              <a:ext uri="{FF2B5EF4-FFF2-40B4-BE49-F238E27FC236}">
                <a16:creationId xmlns:a16="http://schemas.microsoft.com/office/drawing/2014/main" id="{0C2EA8ED-D7A9-449A-1F4F-1B985324AE6A}"/>
              </a:ext>
            </a:extLst>
          </p:cNvPr>
          <p:cNvSpPr txBox="1"/>
          <p:nvPr/>
        </p:nvSpPr>
        <p:spPr>
          <a:xfrm>
            <a:off x="495584" y="3236082"/>
            <a:ext cx="26445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3600" b="1">
                <a:solidFill>
                  <a:schemeClr val="bg1"/>
                </a:solidFill>
                <a:latin typeface="Aptos" panose="020B0004020202020204" pitchFamily="34" charset="0"/>
              </a:rPr>
              <a:t>4</a:t>
            </a:r>
            <a:r>
              <a:rPr lang="en-US" sz="3600" b="1" i="0" u="none" strike="noStrike"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,813</a:t>
            </a:r>
          </a:p>
        </p:txBody>
      </p:sp>
      <p:grpSp>
        <p:nvGrpSpPr>
          <p:cNvPr id="117" name="Group 81">
            <a:extLst>
              <a:ext uri="{FF2B5EF4-FFF2-40B4-BE49-F238E27FC236}">
                <a16:creationId xmlns:a16="http://schemas.microsoft.com/office/drawing/2014/main" id="{27485EF7-6DC0-088F-50A3-E2FFE0AE0703}"/>
              </a:ext>
            </a:extLst>
          </p:cNvPr>
          <p:cNvGrpSpPr/>
          <p:nvPr/>
        </p:nvGrpSpPr>
        <p:grpSpPr>
          <a:xfrm>
            <a:off x="5708078" y="2777618"/>
            <a:ext cx="783906" cy="1079195"/>
            <a:chOff x="2439294" y="1351150"/>
            <a:chExt cx="414325" cy="570397"/>
          </a:xfrm>
          <a:solidFill>
            <a:schemeClr val="bg1"/>
          </a:solidFill>
        </p:grpSpPr>
        <p:sp>
          <p:nvSpPr>
            <p:cNvPr id="118" name="Freeform: Shape 82">
              <a:extLst>
                <a:ext uri="{FF2B5EF4-FFF2-40B4-BE49-F238E27FC236}">
                  <a16:creationId xmlns:a16="http://schemas.microsoft.com/office/drawing/2014/main" id="{0102ADCB-6115-7E9C-E586-6F578EE7AF77}"/>
                </a:ext>
              </a:extLst>
            </p:cNvPr>
            <p:cNvSpPr/>
            <p:nvPr/>
          </p:nvSpPr>
          <p:spPr>
            <a:xfrm>
              <a:off x="2478311" y="1689301"/>
              <a:ext cx="334435" cy="232246"/>
            </a:xfrm>
            <a:custGeom>
              <a:avLst/>
              <a:gdLst>
                <a:gd name="connsiteX0" fmla="*/ 162878 w 171450"/>
                <a:gd name="connsiteY0" fmla="*/ 51435 h 119062"/>
                <a:gd name="connsiteX1" fmla="*/ 162878 w 171450"/>
                <a:gd name="connsiteY1" fmla="*/ 108585 h 119062"/>
                <a:gd name="connsiteX2" fmla="*/ 10478 w 171450"/>
                <a:gd name="connsiteY2" fmla="*/ 108585 h 119062"/>
                <a:gd name="connsiteX3" fmla="*/ 10478 w 171450"/>
                <a:gd name="connsiteY3" fmla="*/ 51435 h 119062"/>
                <a:gd name="connsiteX4" fmla="*/ 53340 w 171450"/>
                <a:gd name="connsiteY4" fmla="*/ 8572 h 119062"/>
                <a:gd name="connsiteX5" fmla="*/ 120968 w 171450"/>
                <a:gd name="connsiteY5" fmla="*/ 8572 h 119062"/>
                <a:gd name="connsiteX6" fmla="*/ 162878 w 171450"/>
                <a:gd name="connsiteY6" fmla="*/ 51435 h 119062"/>
                <a:gd name="connsiteX7" fmla="*/ 52388 w 171450"/>
                <a:gd name="connsiteY7" fmla="*/ 0 h 119062"/>
                <a:gd name="connsiteX8" fmla="*/ 0 w 171450"/>
                <a:gd name="connsiteY8" fmla="*/ 52388 h 119062"/>
                <a:gd name="connsiteX9" fmla="*/ 0 w 171450"/>
                <a:gd name="connsiteY9" fmla="*/ 114300 h 119062"/>
                <a:gd name="connsiteX10" fmla="*/ 4763 w 171450"/>
                <a:gd name="connsiteY10" fmla="*/ 119063 h 119062"/>
                <a:gd name="connsiteX11" fmla="*/ 166688 w 171450"/>
                <a:gd name="connsiteY11" fmla="*/ 119063 h 119062"/>
                <a:gd name="connsiteX12" fmla="*/ 171450 w 171450"/>
                <a:gd name="connsiteY12" fmla="*/ 114300 h 119062"/>
                <a:gd name="connsiteX13" fmla="*/ 171450 w 171450"/>
                <a:gd name="connsiteY13" fmla="*/ 52388 h 119062"/>
                <a:gd name="connsiteX14" fmla="*/ 119063 w 171450"/>
                <a:gd name="connsiteY14" fmla="*/ 0 h 119062"/>
                <a:gd name="connsiteX15" fmla="*/ 52388 w 171450"/>
                <a:gd name="connsiteY15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1450" h="119062">
                  <a:moveTo>
                    <a:pt x="162878" y="51435"/>
                  </a:moveTo>
                  <a:lnTo>
                    <a:pt x="162878" y="108585"/>
                  </a:lnTo>
                  <a:lnTo>
                    <a:pt x="10478" y="108585"/>
                  </a:lnTo>
                  <a:lnTo>
                    <a:pt x="10478" y="51435"/>
                  </a:lnTo>
                  <a:cubicBezTo>
                    <a:pt x="10478" y="27622"/>
                    <a:pt x="29528" y="8572"/>
                    <a:pt x="53340" y="8572"/>
                  </a:cubicBezTo>
                  <a:lnTo>
                    <a:pt x="120968" y="8572"/>
                  </a:lnTo>
                  <a:cubicBezTo>
                    <a:pt x="143828" y="9525"/>
                    <a:pt x="162878" y="28575"/>
                    <a:pt x="162878" y="51435"/>
                  </a:cubicBezTo>
                  <a:moveTo>
                    <a:pt x="52388" y="0"/>
                  </a:moveTo>
                  <a:cubicBezTo>
                    <a:pt x="23813" y="0"/>
                    <a:pt x="0" y="22860"/>
                    <a:pt x="0" y="52388"/>
                  </a:cubicBezTo>
                  <a:lnTo>
                    <a:pt x="0" y="114300"/>
                  </a:lnTo>
                  <a:cubicBezTo>
                    <a:pt x="0" y="117158"/>
                    <a:pt x="1905" y="119063"/>
                    <a:pt x="4763" y="119063"/>
                  </a:cubicBezTo>
                  <a:lnTo>
                    <a:pt x="166688" y="119063"/>
                  </a:lnTo>
                  <a:cubicBezTo>
                    <a:pt x="169545" y="119063"/>
                    <a:pt x="171450" y="117158"/>
                    <a:pt x="171450" y="114300"/>
                  </a:cubicBezTo>
                  <a:lnTo>
                    <a:pt x="171450" y="52388"/>
                  </a:lnTo>
                  <a:cubicBezTo>
                    <a:pt x="171450" y="23813"/>
                    <a:pt x="148590" y="0"/>
                    <a:pt x="119063" y="0"/>
                  </a:cubicBezTo>
                  <a:lnTo>
                    <a:pt x="52388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9" name="Freeform: Shape 83">
              <a:extLst>
                <a:ext uri="{FF2B5EF4-FFF2-40B4-BE49-F238E27FC236}">
                  <a16:creationId xmlns:a16="http://schemas.microsoft.com/office/drawing/2014/main" id="{3038057A-C992-E895-4BBC-7AD62860CCB3}"/>
                </a:ext>
              </a:extLst>
            </p:cNvPr>
            <p:cNvSpPr/>
            <p:nvPr/>
          </p:nvSpPr>
          <p:spPr>
            <a:xfrm>
              <a:off x="2743071" y="1409675"/>
              <a:ext cx="55737" cy="52952"/>
            </a:xfrm>
            <a:custGeom>
              <a:avLst/>
              <a:gdLst>
                <a:gd name="connsiteX0" fmla="*/ 19526 w 28574"/>
                <a:gd name="connsiteY0" fmla="*/ 1429 h 27146"/>
                <a:gd name="connsiteX1" fmla="*/ 1429 w 28574"/>
                <a:gd name="connsiteY1" fmla="*/ 19526 h 27146"/>
                <a:gd name="connsiteX2" fmla="*/ 1429 w 28574"/>
                <a:gd name="connsiteY2" fmla="*/ 26194 h 27146"/>
                <a:gd name="connsiteX3" fmla="*/ 5239 w 28574"/>
                <a:gd name="connsiteY3" fmla="*/ 27146 h 27146"/>
                <a:gd name="connsiteX4" fmla="*/ 9049 w 28574"/>
                <a:gd name="connsiteY4" fmla="*/ 26194 h 27146"/>
                <a:gd name="connsiteX5" fmla="*/ 27146 w 28574"/>
                <a:gd name="connsiteY5" fmla="*/ 8096 h 27146"/>
                <a:gd name="connsiteX6" fmla="*/ 27146 w 28574"/>
                <a:gd name="connsiteY6" fmla="*/ 1429 h 27146"/>
                <a:gd name="connsiteX7" fmla="*/ 19526 w 28574"/>
                <a:gd name="connsiteY7" fmla="*/ 1429 h 27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4" h="27146">
                  <a:moveTo>
                    <a:pt x="19526" y="1429"/>
                  </a:moveTo>
                  <a:lnTo>
                    <a:pt x="1429" y="19526"/>
                  </a:lnTo>
                  <a:cubicBezTo>
                    <a:pt x="-476" y="21431"/>
                    <a:pt x="-476" y="24289"/>
                    <a:pt x="1429" y="26194"/>
                  </a:cubicBezTo>
                  <a:cubicBezTo>
                    <a:pt x="2381" y="27146"/>
                    <a:pt x="3334" y="27146"/>
                    <a:pt x="5239" y="27146"/>
                  </a:cubicBezTo>
                  <a:cubicBezTo>
                    <a:pt x="6191" y="27146"/>
                    <a:pt x="8096" y="27146"/>
                    <a:pt x="9049" y="26194"/>
                  </a:cubicBezTo>
                  <a:lnTo>
                    <a:pt x="27146" y="8096"/>
                  </a:lnTo>
                  <a:cubicBezTo>
                    <a:pt x="29051" y="6191"/>
                    <a:pt x="29051" y="3334"/>
                    <a:pt x="27146" y="1429"/>
                  </a:cubicBezTo>
                  <a:cubicBezTo>
                    <a:pt x="24289" y="-476"/>
                    <a:pt x="20479" y="-476"/>
                    <a:pt x="19526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0" name="Freeform: Shape 84">
              <a:extLst>
                <a:ext uri="{FF2B5EF4-FFF2-40B4-BE49-F238E27FC236}">
                  <a16:creationId xmlns:a16="http://schemas.microsoft.com/office/drawing/2014/main" id="{167F5529-6DE1-458C-3B08-F11906B7C42E}"/>
                </a:ext>
              </a:extLst>
            </p:cNvPr>
            <p:cNvSpPr/>
            <p:nvPr/>
          </p:nvSpPr>
          <p:spPr>
            <a:xfrm>
              <a:off x="2497819" y="1409675"/>
              <a:ext cx="55739" cy="52952"/>
            </a:xfrm>
            <a:custGeom>
              <a:avLst/>
              <a:gdLst>
                <a:gd name="connsiteX0" fmla="*/ 8096 w 28575"/>
                <a:gd name="connsiteY0" fmla="*/ 1429 h 27146"/>
                <a:gd name="connsiteX1" fmla="*/ 1429 w 28575"/>
                <a:gd name="connsiteY1" fmla="*/ 1429 h 27146"/>
                <a:gd name="connsiteX2" fmla="*/ 1429 w 28575"/>
                <a:gd name="connsiteY2" fmla="*/ 8096 h 27146"/>
                <a:gd name="connsiteX3" fmla="*/ 19526 w 28575"/>
                <a:gd name="connsiteY3" fmla="*/ 26194 h 27146"/>
                <a:gd name="connsiteX4" fmla="*/ 23336 w 28575"/>
                <a:gd name="connsiteY4" fmla="*/ 27146 h 27146"/>
                <a:gd name="connsiteX5" fmla="*/ 27146 w 28575"/>
                <a:gd name="connsiteY5" fmla="*/ 26194 h 27146"/>
                <a:gd name="connsiteX6" fmla="*/ 27146 w 28575"/>
                <a:gd name="connsiteY6" fmla="*/ 19526 h 27146"/>
                <a:gd name="connsiteX7" fmla="*/ 8096 w 28575"/>
                <a:gd name="connsiteY7" fmla="*/ 1429 h 27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27146">
                  <a:moveTo>
                    <a:pt x="8096" y="1429"/>
                  </a:moveTo>
                  <a:cubicBezTo>
                    <a:pt x="6191" y="-476"/>
                    <a:pt x="3334" y="-476"/>
                    <a:pt x="1429" y="1429"/>
                  </a:cubicBezTo>
                  <a:cubicBezTo>
                    <a:pt x="-476" y="3334"/>
                    <a:pt x="-476" y="6191"/>
                    <a:pt x="1429" y="8096"/>
                  </a:cubicBezTo>
                  <a:lnTo>
                    <a:pt x="19526" y="26194"/>
                  </a:lnTo>
                  <a:cubicBezTo>
                    <a:pt x="20479" y="27146"/>
                    <a:pt x="21431" y="27146"/>
                    <a:pt x="23336" y="27146"/>
                  </a:cubicBezTo>
                  <a:cubicBezTo>
                    <a:pt x="24289" y="27146"/>
                    <a:pt x="26194" y="27146"/>
                    <a:pt x="27146" y="26194"/>
                  </a:cubicBezTo>
                  <a:cubicBezTo>
                    <a:pt x="29051" y="24289"/>
                    <a:pt x="29051" y="21431"/>
                    <a:pt x="27146" y="19526"/>
                  </a:cubicBezTo>
                  <a:lnTo>
                    <a:pt x="8096" y="1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Freeform: Shape 85">
              <a:extLst>
                <a:ext uri="{FF2B5EF4-FFF2-40B4-BE49-F238E27FC236}">
                  <a16:creationId xmlns:a16="http://schemas.microsoft.com/office/drawing/2014/main" id="{18F4B693-9254-2922-BF45-9DD14BBAC88E}"/>
                </a:ext>
              </a:extLst>
            </p:cNvPr>
            <p:cNvSpPr/>
            <p:nvPr/>
          </p:nvSpPr>
          <p:spPr>
            <a:xfrm>
              <a:off x="2784875" y="1549952"/>
              <a:ext cx="68744" cy="18580"/>
            </a:xfrm>
            <a:custGeom>
              <a:avLst/>
              <a:gdLst>
                <a:gd name="connsiteX0" fmla="*/ 30480 w 35242"/>
                <a:gd name="connsiteY0" fmla="*/ 0 h 9525"/>
                <a:gd name="connsiteX1" fmla="*/ 4763 w 35242"/>
                <a:gd name="connsiteY1" fmla="*/ 0 h 9525"/>
                <a:gd name="connsiteX2" fmla="*/ 0 w 35242"/>
                <a:gd name="connsiteY2" fmla="*/ 4763 h 9525"/>
                <a:gd name="connsiteX3" fmla="*/ 4763 w 35242"/>
                <a:gd name="connsiteY3" fmla="*/ 9525 h 9525"/>
                <a:gd name="connsiteX4" fmla="*/ 30480 w 35242"/>
                <a:gd name="connsiteY4" fmla="*/ 9525 h 9525"/>
                <a:gd name="connsiteX5" fmla="*/ 35243 w 35242"/>
                <a:gd name="connsiteY5" fmla="*/ 4763 h 9525"/>
                <a:gd name="connsiteX6" fmla="*/ 30480 w 35242"/>
                <a:gd name="connsiteY6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242" h="9525">
                  <a:moveTo>
                    <a:pt x="30480" y="0"/>
                  </a:moveTo>
                  <a:lnTo>
                    <a:pt x="4763" y="0"/>
                  </a:lnTo>
                  <a:cubicBezTo>
                    <a:pt x="1905" y="0"/>
                    <a:pt x="0" y="1905"/>
                    <a:pt x="0" y="4763"/>
                  </a:cubicBezTo>
                  <a:cubicBezTo>
                    <a:pt x="0" y="7620"/>
                    <a:pt x="1905" y="9525"/>
                    <a:pt x="4763" y="9525"/>
                  </a:cubicBezTo>
                  <a:lnTo>
                    <a:pt x="30480" y="9525"/>
                  </a:lnTo>
                  <a:cubicBezTo>
                    <a:pt x="33338" y="9525"/>
                    <a:pt x="35243" y="7620"/>
                    <a:pt x="35243" y="4763"/>
                  </a:cubicBezTo>
                  <a:cubicBezTo>
                    <a:pt x="35243" y="1905"/>
                    <a:pt x="33338" y="0"/>
                    <a:pt x="3048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2" name="Freeform: Shape 86">
              <a:extLst>
                <a:ext uri="{FF2B5EF4-FFF2-40B4-BE49-F238E27FC236}">
                  <a16:creationId xmlns:a16="http://schemas.microsoft.com/office/drawing/2014/main" id="{D1411613-8D9C-671D-1992-3D591051BC60}"/>
                </a:ext>
              </a:extLst>
            </p:cNvPr>
            <p:cNvSpPr/>
            <p:nvPr/>
          </p:nvSpPr>
          <p:spPr>
            <a:xfrm>
              <a:off x="2439294" y="1549952"/>
              <a:ext cx="68744" cy="18580"/>
            </a:xfrm>
            <a:custGeom>
              <a:avLst/>
              <a:gdLst>
                <a:gd name="connsiteX0" fmla="*/ 0 w 35242"/>
                <a:gd name="connsiteY0" fmla="*/ 4763 h 9525"/>
                <a:gd name="connsiteX1" fmla="*/ 4763 w 35242"/>
                <a:gd name="connsiteY1" fmla="*/ 9525 h 9525"/>
                <a:gd name="connsiteX2" fmla="*/ 30480 w 35242"/>
                <a:gd name="connsiteY2" fmla="*/ 9525 h 9525"/>
                <a:gd name="connsiteX3" fmla="*/ 35243 w 35242"/>
                <a:gd name="connsiteY3" fmla="*/ 4763 h 9525"/>
                <a:gd name="connsiteX4" fmla="*/ 30480 w 35242"/>
                <a:gd name="connsiteY4" fmla="*/ 0 h 9525"/>
                <a:gd name="connsiteX5" fmla="*/ 4763 w 35242"/>
                <a:gd name="connsiteY5" fmla="*/ 0 h 9525"/>
                <a:gd name="connsiteX6" fmla="*/ 0 w 35242"/>
                <a:gd name="connsiteY6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242" h="9525">
                  <a:moveTo>
                    <a:pt x="0" y="4763"/>
                  </a:moveTo>
                  <a:cubicBezTo>
                    <a:pt x="0" y="7620"/>
                    <a:pt x="1905" y="9525"/>
                    <a:pt x="4763" y="9525"/>
                  </a:cubicBezTo>
                  <a:lnTo>
                    <a:pt x="30480" y="9525"/>
                  </a:lnTo>
                  <a:cubicBezTo>
                    <a:pt x="33338" y="9525"/>
                    <a:pt x="35243" y="7620"/>
                    <a:pt x="35243" y="4763"/>
                  </a:cubicBezTo>
                  <a:cubicBezTo>
                    <a:pt x="35243" y="1905"/>
                    <a:pt x="33338" y="0"/>
                    <a:pt x="30480" y="0"/>
                  </a:cubicBezTo>
                  <a:lnTo>
                    <a:pt x="4763" y="0"/>
                  </a:lnTo>
                  <a:cubicBezTo>
                    <a:pt x="2857" y="0"/>
                    <a:pt x="0" y="1905"/>
                    <a:pt x="0" y="476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3" name="Freeform: Shape 87">
              <a:extLst>
                <a:ext uri="{FF2B5EF4-FFF2-40B4-BE49-F238E27FC236}">
                  <a16:creationId xmlns:a16="http://schemas.microsoft.com/office/drawing/2014/main" id="{8761BCD0-E5AF-3DBE-E00C-9E085FC0D813}"/>
                </a:ext>
              </a:extLst>
            </p:cNvPr>
            <p:cNvSpPr/>
            <p:nvPr/>
          </p:nvSpPr>
          <p:spPr>
            <a:xfrm>
              <a:off x="2638096" y="1351150"/>
              <a:ext cx="18580" cy="68744"/>
            </a:xfrm>
            <a:custGeom>
              <a:avLst/>
              <a:gdLst>
                <a:gd name="connsiteX0" fmla="*/ 9525 w 9525"/>
                <a:gd name="connsiteY0" fmla="*/ 30480 h 35242"/>
                <a:gd name="connsiteX1" fmla="*/ 9525 w 9525"/>
                <a:gd name="connsiteY1" fmla="*/ 4763 h 35242"/>
                <a:gd name="connsiteX2" fmla="*/ 4763 w 9525"/>
                <a:gd name="connsiteY2" fmla="*/ 0 h 35242"/>
                <a:gd name="connsiteX3" fmla="*/ 0 w 9525"/>
                <a:gd name="connsiteY3" fmla="*/ 4763 h 35242"/>
                <a:gd name="connsiteX4" fmla="*/ 0 w 9525"/>
                <a:gd name="connsiteY4" fmla="*/ 30480 h 35242"/>
                <a:gd name="connsiteX5" fmla="*/ 4763 w 9525"/>
                <a:gd name="connsiteY5" fmla="*/ 35242 h 35242"/>
                <a:gd name="connsiteX6" fmla="*/ 9525 w 9525"/>
                <a:gd name="connsiteY6" fmla="*/ 30480 h 35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" h="35242">
                  <a:moveTo>
                    <a:pt x="9525" y="30480"/>
                  </a:moveTo>
                  <a:lnTo>
                    <a:pt x="9525" y="4763"/>
                  </a:lnTo>
                  <a:cubicBezTo>
                    <a:pt x="9525" y="1905"/>
                    <a:pt x="7620" y="0"/>
                    <a:pt x="4763" y="0"/>
                  </a:cubicBezTo>
                  <a:cubicBezTo>
                    <a:pt x="1905" y="0"/>
                    <a:pt x="0" y="1905"/>
                    <a:pt x="0" y="4763"/>
                  </a:cubicBezTo>
                  <a:lnTo>
                    <a:pt x="0" y="30480"/>
                  </a:lnTo>
                  <a:cubicBezTo>
                    <a:pt x="0" y="33338"/>
                    <a:pt x="1905" y="35242"/>
                    <a:pt x="4763" y="35242"/>
                  </a:cubicBezTo>
                  <a:cubicBezTo>
                    <a:pt x="7620" y="35242"/>
                    <a:pt x="9525" y="33338"/>
                    <a:pt x="9525" y="3048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4" name="Freeform: Shape 88">
              <a:extLst>
                <a:ext uri="{FF2B5EF4-FFF2-40B4-BE49-F238E27FC236}">
                  <a16:creationId xmlns:a16="http://schemas.microsoft.com/office/drawing/2014/main" id="{EADEAB8C-5B35-FD4A-EB5E-2E62C8388A01}"/>
                </a:ext>
              </a:extLst>
            </p:cNvPr>
            <p:cNvSpPr/>
            <p:nvPr/>
          </p:nvSpPr>
          <p:spPr>
            <a:xfrm>
              <a:off x="2541482" y="1453337"/>
              <a:ext cx="211807" cy="211807"/>
            </a:xfrm>
            <a:custGeom>
              <a:avLst/>
              <a:gdLst>
                <a:gd name="connsiteX0" fmla="*/ 54293 w 108584"/>
                <a:gd name="connsiteY0" fmla="*/ 9525 h 108584"/>
                <a:gd name="connsiteX1" fmla="*/ 99060 w 108584"/>
                <a:gd name="connsiteY1" fmla="*/ 54292 h 108584"/>
                <a:gd name="connsiteX2" fmla="*/ 59055 w 108584"/>
                <a:gd name="connsiteY2" fmla="*/ 99060 h 108584"/>
                <a:gd name="connsiteX3" fmla="*/ 59055 w 108584"/>
                <a:gd name="connsiteY3" fmla="*/ 59055 h 108584"/>
                <a:gd name="connsiteX4" fmla="*/ 67627 w 108584"/>
                <a:gd name="connsiteY4" fmla="*/ 59055 h 108584"/>
                <a:gd name="connsiteX5" fmla="*/ 72390 w 108584"/>
                <a:gd name="connsiteY5" fmla="*/ 54292 h 108584"/>
                <a:gd name="connsiteX6" fmla="*/ 67627 w 108584"/>
                <a:gd name="connsiteY6" fmla="*/ 49530 h 108584"/>
                <a:gd name="connsiteX7" fmla="*/ 40957 w 108584"/>
                <a:gd name="connsiteY7" fmla="*/ 49530 h 108584"/>
                <a:gd name="connsiteX8" fmla="*/ 36195 w 108584"/>
                <a:gd name="connsiteY8" fmla="*/ 54292 h 108584"/>
                <a:gd name="connsiteX9" fmla="*/ 40957 w 108584"/>
                <a:gd name="connsiteY9" fmla="*/ 59055 h 108584"/>
                <a:gd name="connsiteX10" fmla="*/ 48577 w 108584"/>
                <a:gd name="connsiteY10" fmla="*/ 59055 h 108584"/>
                <a:gd name="connsiteX11" fmla="*/ 48577 w 108584"/>
                <a:gd name="connsiteY11" fmla="*/ 99060 h 108584"/>
                <a:gd name="connsiteX12" fmla="*/ 8572 w 108584"/>
                <a:gd name="connsiteY12" fmla="*/ 54292 h 108584"/>
                <a:gd name="connsiteX13" fmla="*/ 54293 w 108584"/>
                <a:gd name="connsiteY13" fmla="*/ 9525 h 108584"/>
                <a:gd name="connsiteX14" fmla="*/ 0 w 108584"/>
                <a:gd name="connsiteY14" fmla="*/ 54292 h 108584"/>
                <a:gd name="connsiteX15" fmla="*/ 54293 w 108584"/>
                <a:gd name="connsiteY15" fmla="*/ 108585 h 108584"/>
                <a:gd name="connsiteX16" fmla="*/ 108585 w 108584"/>
                <a:gd name="connsiteY16" fmla="*/ 54292 h 108584"/>
                <a:gd name="connsiteX17" fmla="*/ 54293 w 108584"/>
                <a:gd name="connsiteY17" fmla="*/ 0 h 108584"/>
                <a:gd name="connsiteX18" fmla="*/ 0 w 108584"/>
                <a:gd name="connsiteY18" fmla="*/ 54292 h 10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8584" h="108584">
                  <a:moveTo>
                    <a:pt x="54293" y="9525"/>
                  </a:moveTo>
                  <a:cubicBezTo>
                    <a:pt x="79057" y="9525"/>
                    <a:pt x="99060" y="29527"/>
                    <a:pt x="99060" y="54292"/>
                  </a:cubicBezTo>
                  <a:cubicBezTo>
                    <a:pt x="99060" y="77152"/>
                    <a:pt x="80963" y="96202"/>
                    <a:pt x="59055" y="99060"/>
                  </a:cubicBezTo>
                  <a:lnTo>
                    <a:pt x="59055" y="59055"/>
                  </a:lnTo>
                  <a:lnTo>
                    <a:pt x="67627" y="59055"/>
                  </a:lnTo>
                  <a:cubicBezTo>
                    <a:pt x="70485" y="59055"/>
                    <a:pt x="72390" y="57150"/>
                    <a:pt x="72390" y="54292"/>
                  </a:cubicBezTo>
                  <a:cubicBezTo>
                    <a:pt x="72390" y="51435"/>
                    <a:pt x="70485" y="49530"/>
                    <a:pt x="67627" y="49530"/>
                  </a:cubicBezTo>
                  <a:lnTo>
                    <a:pt x="40957" y="49530"/>
                  </a:lnTo>
                  <a:cubicBezTo>
                    <a:pt x="38100" y="49530"/>
                    <a:pt x="36195" y="51435"/>
                    <a:pt x="36195" y="54292"/>
                  </a:cubicBezTo>
                  <a:cubicBezTo>
                    <a:pt x="36195" y="57150"/>
                    <a:pt x="38100" y="59055"/>
                    <a:pt x="40957" y="59055"/>
                  </a:cubicBezTo>
                  <a:lnTo>
                    <a:pt x="48577" y="59055"/>
                  </a:lnTo>
                  <a:lnTo>
                    <a:pt x="48577" y="99060"/>
                  </a:lnTo>
                  <a:cubicBezTo>
                    <a:pt x="25718" y="96202"/>
                    <a:pt x="8572" y="78105"/>
                    <a:pt x="8572" y="54292"/>
                  </a:cubicBezTo>
                  <a:cubicBezTo>
                    <a:pt x="9525" y="29527"/>
                    <a:pt x="29527" y="9525"/>
                    <a:pt x="54293" y="9525"/>
                  </a:cubicBezTo>
                  <a:moveTo>
                    <a:pt x="0" y="54292"/>
                  </a:moveTo>
                  <a:cubicBezTo>
                    <a:pt x="0" y="83820"/>
                    <a:pt x="24765" y="108585"/>
                    <a:pt x="54293" y="108585"/>
                  </a:cubicBezTo>
                  <a:cubicBezTo>
                    <a:pt x="83820" y="108585"/>
                    <a:pt x="108585" y="83820"/>
                    <a:pt x="108585" y="54292"/>
                  </a:cubicBezTo>
                  <a:cubicBezTo>
                    <a:pt x="108585" y="24765"/>
                    <a:pt x="83820" y="0"/>
                    <a:pt x="54293" y="0"/>
                  </a:cubicBezTo>
                  <a:cubicBezTo>
                    <a:pt x="24765" y="0"/>
                    <a:pt x="0" y="23813"/>
                    <a:pt x="0" y="54292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25" name="Group 89">
            <a:extLst>
              <a:ext uri="{FF2B5EF4-FFF2-40B4-BE49-F238E27FC236}">
                <a16:creationId xmlns:a16="http://schemas.microsoft.com/office/drawing/2014/main" id="{026F1B72-F9DA-B9E9-1595-4231D0C4365E}"/>
              </a:ext>
            </a:extLst>
          </p:cNvPr>
          <p:cNvGrpSpPr/>
          <p:nvPr/>
        </p:nvGrpSpPr>
        <p:grpSpPr>
          <a:xfrm>
            <a:off x="10829169" y="2141717"/>
            <a:ext cx="892963" cy="985441"/>
            <a:chOff x="4587110" y="197348"/>
            <a:chExt cx="574113" cy="633570"/>
          </a:xfrm>
          <a:solidFill>
            <a:schemeClr val="bg1"/>
          </a:solidFill>
        </p:grpSpPr>
        <p:sp>
          <p:nvSpPr>
            <p:cNvPr id="126" name="Freeform: Shape 90">
              <a:extLst>
                <a:ext uri="{FF2B5EF4-FFF2-40B4-BE49-F238E27FC236}">
                  <a16:creationId xmlns:a16="http://schemas.microsoft.com/office/drawing/2014/main" id="{ABA56216-84A1-6558-62F7-96AE5E2DB318}"/>
                </a:ext>
              </a:extLst>
            </p:cNvPr>
            <p:cNvSpPr/>
            <p:nvPr/>
          </p:nvSpPr>
          <p:spPr>
            <a:xfrm>
              <a:off x="4693014" y="303251"/>
              <a:ext cx="360445" cy="360447"/>
            </a:xfrm>
            <a:custGeom>
              <a:avLst/>
              <a:gdLst>
                <a:gd name="connsiteX0" fmla="*/ 92392 w 184784"/>
                <a:gd name="connsiteY0" fmla="*/ 9525 h 184785"/>
                <a:gd name="connsiteX1" fmla="*/ 175260 w 184784"/>
                <a:gd name="connsiteY1" fmla="*/ 92392 h 184785"/>
                <a:gd name="connsiteX2" fmla="*/ 97155 w 184784"/>
                <a:gd name="connsiteY2" fmla="*/ 175260 h 184785"/>
                <a:gd name="connsiteX3" fmla="*/ 97155 w 184784"/>
                <a:gd name="connsiteY3" fmla="*/ 97155 h 184785"/>
                <a:gd name="connsiteX4" fmla="*/ 120015 w 184784"/>
                <a:gd name="connsiteY4" fmla="*/ 97155 h 184785"/>
                <a:gd name="connsiteX5" fmla="*/ 124778 w 184784"/>
                <a:gd name="connsiteY5" fmla="*/ 92392 h 184785"/>
                <a:gd name="connsiteX6" fmla="*/ 120015 w 184784"/>
                <a:gd name="connsiteY6" fmla="*/ 87630 h 184785"/>
                <a:gd name="connsiteX7" fmla="*/ 65722 w 184784"/>
                <a:gd name="connsiteY7" fmla="*/ 87630 h 184785"/>
                <a:gd name="connsiteX8" fmla="*/ 60960 w 184784"/>
                <a:gd name="connsiteY8" fmla="*/ 92392 h 184785"/>
                <a:gd name="connsiteX9" fmla="*/ 65722 w 184784"/>
                <a:gd name="connsiteY9" fmla="*/ 97155 h 184785"/>
                <a:gd name="connsiteX10" fmla="*/ 88583 w 184784"/>
                <a:gd name="connsiteY10" fmla="*/ 97155 h 184785"/>
                <a:gd name="connsiteX11" fmla="*/ 88583 w 184784"/>
                <a:gd name="connsiteY11" fmla="*/ 175260 h 184785"/>
                <a:gd name="connsiteX12" fmla="*/ 10478 w 184784"/>
                <a:gd name="connsiteY12" fmla="*/ 92392 h 184785"/>
                <a:gd name="connsiteX13" fmla="*/ 92392 w 184784"/>
                <a:gd name="connsiteY13" fmla="*/ 9525 h 184785"/>
                <a:gd name="connsiteX14" fmla="*/ 92392 w 184784"/>
                <a:gd name="connsiteY14" fmla="*/ 184785 h 184785"/>
                <a:gd name="connsiteX15" fmla="*/ 184785 w 184784"/>
                <a:gd name="connsiteY15" fmla="*/ 92392 h 184785"/>
                <a:gd name="connsiteX16" fmla="*/ 92392 w 184784"/>
                <a:gd name="connsiteY16" fmla="*/ 0 h 184785"/>
                <a:gd name="connsiteX17" fmla="*/ 0 w 184784"/>
                <a:gd name="connsiteY17" fmla="*/ 92392 h 184785"/>
                <a:gd name="connsiteX18" fmla="*/ 92392 w 184784"/>
                <a:gd name="connsiteY18" fmla="*/ 184785 h 18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4784" h="184785">
                  <a:moveTo>
                    <a:pt x="92392" y="9525"/>
                  </a:moveTo>
                  <a:cubicBezTo>
                    <a:pt x="138113" y="9525"/>
                    <a:pt x="175260" y="46673"/>
                    <a:pt x="175260" y="92392"/>
                  </a:cubicBezTo>
                  <a:cubicBezTo>
                    <a:pt x="175260" y="136208"/>
                    <a:pt x="140970" y="172403"/>
                    <a:pt x="97155" y="175260"/>
                  </a:cubicBezTo>
                  <a:lnTo>
                    <a:pt x="97155" y="97155"/>
                  </a:lnTo>
                  <a:lnTo>
                    <a:pt x="120015" y="97155"/>
                  </a:lnTo>
                  <a:cubicBezTo>
                    <a:pt x="122872" y="97155"/>
                    <a:pt x="124778" y="95250"/>
                    <a:pt x="124778" y="92392"/>
                  </a:cubicBezTo>
                  <a:cubicBezTo>
                    <a:pt x="124778" y="89535"/>
                    <a:pt x="122872" y="87630"/>
                    <a:pt x="120015" y="87630"/>
                  </a:cubicBezTo>
                  <a:lnTo>
                    <a:pt x="65722" y="87630"/>
                  </a:lnTo>
                  <a:cubicBezTo>
                    <a:pt x="62865" y="87630"/>
                    <a:pt x="60960" y="89535"/>
                    <a:pt x="60960" y="92392"/>
                  </a:cubicBezTo>
                  <a:cubicBezTo>
                    <a:pt x="60960" y="95250"/>
                    <a:pt x="62865" y="97155"/>
                    <a:pt x="65722" y="97155"/>
                  </a:cubicBezTo>
                  <a:lnTo>
                    <a:pt x="88583" y="97155"/>
                  </a:lnTo>
                  <a:lnTo>
                    <a:pt x="88583" y="175260"/>
                  </a:lnTo>
                  <a:cubicBezTo>
                    <a:pt x="44767" y="172403"/>
                    <a:pt x="10478" y="137160"/>
                    <a:pt x="10478" y="92392"/>
                  </a:cubicBezTo>
                  <a:cubicBezTo>
                    <a:pt x="9525" y="46673"/>
                    <a:pt x="46672" y="9525"/>
                    <a:pt x="92392" y="9525"/>
                  </a:cubicBezTo>
                  <a:moveTo>
                    <a:pt x="92392" y="184785"/>
                  </a:moveTo>
                  <a:cubicBezTo>
                    <a:pt x="142875" y="184785"/>
                    <a:pt x="184785" y="143828"/>
                    <a:pt x="184785" y="92392"/>
                  </a:cubicBezTo>
                  <a:cubicBezTo>
                    <a:pt x="184785" y="41910"/>
                    <a:pt x="143828" y="0"/>
                    <a:pt x="92392" y="0"/>
                  </a:cubicBezTo>
                  <a:cubicBezTo>
                    <a:pt x="40958" y="0"/>
                    <a:pt x="0" y="40958"/>
                    <a:pt x="0" y="92392"/>
                  </a:cubicBezTo>
                  <a:cubicBezTo>
                    <a:pt x="0" y="142875"/>
                    <a:pt x="41910" y="184785"/>
                    <a:pt x="92392" y="184785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7" name="Freeform: Shape 91">
              <a:extLst>
                <a:ext uri="{FF2B5EF4-FFF2-40B4-BE49-F238E27FC236}">
                  <a16:creationId xmlns:a16="http://schemas.microsoft.com/office/drawing/2014/main" id="{1E47AF54-96A9-2886-B709-EA1B99B924BE}"/>
                </a:ext>
              </a:extLst>
            </p:cNvPr>
            <p:cNvSpPr/>
            <p:nvPr/>
          </p:nvSpPr>
          <p:spPr>
            <a:xfrm>
              <a:off x="4806351" y="685996"/>
              <a:ext cx="135631" cy="18580"/>
            </a:xfrm>
            <a:custGeom>
              <a:avLst/>
              <a:gdLst>
                <a:gd name="connsiteX0" fmla="*/ 4763 w 69532"/>
                <a:gd name="connsiteY0" fmla="*/ 9525 h 9525"/>
                <a:gd name="connsiteX1" fmla="*/ 64770 w 69532"/>
                <a:gd name="connsiteY1" fmla="*/ 9525 h 9525"/>
                <a:gd name="connsiteX2" fmla="*/ 69532 w 69532"/>
                <a:gd name="connsiteY2" fmla="*/ 4763 h 9525"/>
                <a:gd name="connsiteX3" fmla="*/ 64770 w 69532"/>
                <a:gd name="connsiteY3" fmla="*/ 0 h 9525"/>
                <a:gd name="connsiteX4" fmla="*/ 4763 w 69532"/>
                <a:gd name="connsiteY4" fmla="*/ 0 h 9525"/>
                <a:gd name="connsiteX5" fmla="*/ 0 w 69532"/>
                <a:gd name="connsiteY5" fmla="*/ 4763 h 9525"/>
                <a:gd name="connsiteX6" fmla="*/ 4763 w 69532"/>
                <a:gd name="connsiteY6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532" h="9525">
                  <a:moveTo>
                    <a:pt x="4763" y="9525"/>
                  </a:moveTo>
                  <a:lnTo>
                    <a:pt x="64770" y="9525"/>
                  </a:lnTo>
                  <a:cubicBezTo>
                    <a:pt x="67627" y="9525"/>
                    <a:pt x="69532" y="7620"/>
                    <a:pt x="69532" y="4763"/>
                  </a:cubicBezTo>
                  <a:cubicBezTo>
                    <a:pt x="69532" y="1905"/>
                    <a:pt x="67627" y="0"/>
                    <a:pt x="64770" y="0"/>
                  </a:cubicBezTo>
                  <a:lnTo>
                    <a:pt x="4763" y="0"/>
                  </a:lnTo>
                  <a:cubicBezTo>
                    <a:pt x="1905" y="0"/>
                    <a:pt x="0" y="1905"/>
                    <a:pt x="0" y="4763"/>
                  </a:cubicBezTo>
                  <a:cubicBezTo>
                    <a:pt x="0" y="7620"/>
                    <a:pt x="1905" y="9525"/>
                    <a:pt x="4763" y="9525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8" name="Freeform: Shape 92">
              <a:extLst>
                <a:ext uri="{FF2B5EF4-FFF2-40B4-BE49-F238E27FC236}">
                  <a16:creationId xmlns:a16="http://schemas.microsoft.com/office/drawing/2014/main" id="{E1820D26-8029-A28B-E68E-644716429339}"/>
                </a:ext>
              </a:extLst>
            </p:cNvPr>
            <p:cNvSpPr/>
            <p:nvPr/>
          </p:nvSpPr>
          <p:spPr>
            <a:xfrm>
              <a:off x="4806351" y="728728"/>
              <a:ext cx="135631" cy="18580"/>
            </a:xfrm>
            <a:custGeom>
              <a:avLst/>
              <a:gdLst>
                <a:gd name="connsiteX0" fmla="*/ 4763 w 69532"/>
                <a:gd name="connsiteY0" fmla="*/ 9525 h 9525"/>
                <a:gd name="connsiteX1" fmla="*/ 64770 w 69532"/>
                <a:gd name="connsiteY1" fmla="*/ 9525 h 9525"/>
                <a:gd name="connsiteX2" fmla="*/ 69532 w 69532"/>
                <a:gd name="connsiteY2" fmla="*/ 4763 h 9525"/>
                <a:gd name="connsiteX3" fmla="*/ 64770 w 69532"/>
                <a:gd name="connsiteY3" fmla="*/ 0 h 9525"/>
                <a:gd name="connsiteX4" fmla="*/ 4763 w 69532"/>
                <a:gd name="connsiteY4" fmla="*/ 0 h 9525"/>
                <a:gd name="connsiteX5" fmla="*/ 0 w 69532"/>
                <a:gd name="connsiteY5" fmla="*/ 4763 h 9525"/>
                <a:gd name="connsiteX6" fmla="*/ 4763 w 69532"/>
                <a:gd name="connsiteY6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532" h="9525">
                  <a:moveTo>
                    <a:pt x="4763" y="9525"/>
                  </a:moveTo>
                  <a:lnTo>
                    <a:pt x="64770" y="9525"/>
                  </a:lnTo>
                  <a:cubicBezTo>
                    <a:pt x="67627" y="9525"/>
                    <a:pt x="69532" y="7620"/>
                    <a:pt x="69532" y="4763"/>
                  </a:cubicBezTo>
                  <a:cubicBezTo>
                    <a:pt x="69532" y="1905"/>
                    <a:pt x="67627" y="0"/>
                    <a:pt x="64770" y="0"/>
                  </a:cubicBezTo>
                  <a:lnTo>
                    <a:pt x="4763" y="0"/>
                  </a:lnTo>
                  <a:cubicBezTo>
                    <a:pt x="1905" y="0"/>
                    <a:pt x="0" y="1905"/>
                    <a:pt x="0" y="4763"/>
                  </a:cubicBezTo>
                  <a:cubicBezTo>
                    <a:pt x="0" y="7620"/>
                    <a:pt x="1905" y="9525"/>
                    <a:pt x="4763" y="9525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9" name="Freeform: Shape 93">
              <a:extLst>
                <a:ext uri="{FF2B5EF4-FFF2-40B4-BE49-F238E27FC236}">
                  <a16:creationId xmlns:a16="http://schemas.microsoft.com/office/drawing/2014/main" id="{19208522-6EB6-ACA9-DBE8-2CD292662338}"/>
                </a:ext>
              </a:extLst>
            </p:cNvPr>
            <p:cNvSpPr/>
            <p:nvPr/>
          </p:nvSpPr>
          <p:spPr>
            <a:xfrm>
              <a:off x="4806351" y="769604"/>
              <a:ext cx="135631" cy="18580"/>
            </a:xfrm>
            <a:custGeom>
              <a:avLst/>
              <a:gdLst>
                <a:gd name="connsiteX0" fmla="*/ 4763 w 69532"/>
                <a:gd name="connsiteY0" fmla="*/ 9525 h 9525"/>
                <a:gd name="connsiteX1" fmla="*/ 64770 w 69532"/>
                <a:gd name="connsiteY1" fmla="*/ 9525 h 9525"/>
                <a:gd name="connsiteX2" fmla="*/ 69532 w 69532"/>
                <a:gd name="connsiteY2" fmla="*/ 4763 h 9525"/>
                <a:gd name="connsiteX3" fmla="*/ 64770 w 69532"/>
                <a:gd name="connsiteY3" fmla="*/ 0 h 9525"/>
                <a:gd name="connsiteX4" fmla="*/ 4763 w 69532"/>
                <a:gd name="connsiteY4" fmla="*/ 0 h 9525"/>
                <a:gd name="connsiteX5" fmla="*/ 0 w 69532"/>
                <a:gd name="connsiteY5" fmla="*/ 4763 h 9525"/>
                <a:gd name="connsiteX6" fmla="*/ 4763 w 69532"/>
                <a:gd name="connsiteY6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532" h="9525">
                  <a:moveTo>
                    <a:pt x="4763" y="9525"/>
                  </a:moveTo>
                  <a:lnTo>
                    <a:pt x="64770" y="9525"/>
                  </a:lnTo>
                  <a:cubicBezTo>
                    <a:pt x="67627" y="9525"/>
                    <a:pt x="69532" y="7620"/>
                    <a:pt x="69532" y="4763"/>
                  </a:cubicBezTo>
                  <a:cubicBezTo>
                    <a:pt x="69532" y="1905"/>
                    <a:pt x="67627" y="0"/>
                    <a:pt x="64770" y="0"/>
                  </a:cubicBezTo>
                  <a:lnTo>
                    <a:pt x="4763" y="0"/>
                  </a:lnTo>
                  <a:cubicBezTo>
                    <a:pt x="1905" y="0"/>
                    <a:pt x="0" y="1905"/>
                    <a:pt x="0" y="4763"/>
                  </a:cubicBezTo>
                  <a:cubicBezTo>
                    <a:pt x="0" y="7620"/>
                    <a:pt x="1905" y="9525"/>
                    <a:pt x="4763" y="9525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0" name="Freeform: Shape 94">
              <a:extLst>
                <a:ext uri="{FF2B5EF4-FFF2-40B4-BE49-F238E27FC236}">
                  <a16:creationId xmlns:a16="http://schemas.microsoft.com/office/drawing/2014/main" id="{2FAD6F3D-DBF8-26A3-D766-DE4DECFBE347}"/>
                </a:ext>
              </a:extLst>
            </p:cNvPr>
            <p:cNvSpPr/>
            <p:nvPr/>
          </p:nvSpPr>
          <p:spPr>
            <a:xfrm>
              <a:off x="4832363" y="812338"/>
              <a:ext cx="81749" cy="18580"/>
            </a:xfrm>
            <a:custGeom>
              <a:avLst/>
              <a:gdLst>
                <a:gd name="connsiteX0" fmla="*/ 4763 w 41909"/>
                <a:gd name="connsiteY0" fmla="*/ 0 h 9525"/>
                <a:gd name="connsiteX1" fmla="*/ 0 w 41909"/>
                <a:gd name="connsiteY1" fmla="*/ 4763 h 9525"/>
                <a:gd name="connsiteX2" fmla="*/ 4763 w 41909"/>
                <a:gd name="connsiteY2" fmla="*/ 9525 h 9525"/>
                <a:gd name="connsiteX3" fmla="*/ 37147 w 41909"/>
                <a:gd name="connsiteY3" fmla="*/ 9525 h 9525"/>
                <a:gd name="connsiteX4" fmla="*/ 41910 w 41909"/>
                <a:gd name="connsiteY4" fmla="*/ 4763 h 9525"/>
                <a:gd name="connsiteX5" fmla="*/ 37147 w 41909"/>
                <a:gd name="connsiteY5" fmla="*/ 0 h 9525"/>
                <a:gd name="connsiteX6" fmla="*/ 4763 w 41909"/>
                <a:gd name="connsiteY6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909" h="9525">
                  <a:moveTo>
                    <a:pt x="4763" y="0"/>
                  </a:moveTo>
                  <a:cubicBezTo>
                    <a:pt x="1905" y="0"/>
                    <a:pt x="0" y="1905"/>
                    <a:pt x="0" y="4763"/>
                  </a:cubicBezTo>
                  <a:cubicBezTo>
                    <a:pt x="0" y="7620"/>
                    <a:pt x="1905" y="9525"/>
                    <a:pt x="4763" y="9525"/>
                  </a:cubicBezTo>
                  <a:lnTo>
                    <a:pt x="37147" y="9525"/>
                  </a:lnTo>
                  <a:cubicBezTo>
                    <a:pt x="40005" y="9525"/>
                    <a:pt x="41910" y="7620"/>
                    <a:pt x="41910" y="4763"/>
                  </a:cubicBezTo>
                  <a:cubicBezTo>
                    <a:pt x="41910" y="1905"/>
                    <a:pt x="40005" y="0"/>
                    <a:pt x="37147" y="0"/>
                  </a:cubicBezTo>
                  <a:lnTo>
                    <a:pt x="476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1" name="Freeform: Shape 95">
              <a:extLst>
                <a:ext uri="{FF2B5EF4-FFF2-40B4-BE49-F238E27FC236}">
                  <a16:creationId xmlns:a16="http://schemas.microsoft.com/office/drawing/2014/main" id="{EA58BB9A-CBE9-3709-43B4-E6B3F5146134}"/>
                </a:ext>
              </a:extLst>
            </p:cNvPr>
            <p:cNvSpPr/>
            <p:nvPr/>
          </p:nvSpPr>
          <p:spPr>
            <a:xfrm>
              <a:off x="4587110" y="474185"/>
              <a:ext cx="72460" cy="18580"/>
            </a:xfrm>
            <a:custGeom>
              <a:avLst/>
              <a:gdLst>
                <a:gd name="connsiteX0" fmla="*/ 4763 w 37147"/>
                <a:gd name="connsiteY0" fmla="*/ 9525 h 9525"/>
                <a:gd name="connsiteX1" fmla="*/ 32385 w 37147"/>
                <a:gd name="connsiteY1" fmla="*/ 9525 h 9525"/>
                <a:gd name="connsiteX2" fmla="*/ 37147 w 37147"/>
                <a:gd name="connsiteY2" fmla="*/ 4763 h 9525"/>
                <a:gd name="connsiteX3" fmla="*/ 32385 w 37147"/>
                <a:gd name="connsiteY3" fmla="*/ 0 h 9525"/>
                <a:gd name="connsiteX4" fmla="*/ 4763 w 37147"/>
                <a:gd name="connsiteY4" fmla="*/ 0 h 9525"/>
                <a:gd name="connsiteX5" fmla="*/ 0 w 37147"/>
                <a:gd name="connsiteY5" fmla="*/ 4763 h 9525"/>
                <a:gd name="connsiteX6" fmla="*/ 4763 w 37147"/>
                <a:gd name="connsiteY6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147" h="9525">
                  <a:moveTo>
                    <a:pt x="4763" y="9525"/>
                  </a:moveTo>
                  <a:lnTo>
                    <a:pt x="32385" y="9525"/>
                  </a:lnTo>
                  <a:cubicBezTo>
                    <a:pt x="35242" y="9525"/>
                    <a:pt x="37147" y="7620"/>
                    <a:pt x="37147" y="4763"/>
                  </a:cubicBezTo>
                  <a:cubicBezTo>
                    <a:pt x="37147" y="1905"/>
                    <a:pt x="35242" y="0"/>
                    <a:pt x="32385" y="0"/>
                  </a:cubicBezTo>
                  <a:lnTo>
                    <a:pt x="4763" y="0"/>
                  </a:lnTo>
                  <a:cubicBezTo>
                    <a:pt x="1905" y="0"/>
                    <a:pt x="0" y="1905"/>
                    <a:pt x="0" y="4763"/>
                  </a:cubicBezTo>
                  <a:cubicBezTo>
                    <a:pt x="0" y="6668"/>
                    <a:pt x="1905" y="9525"/>
                    <a:pt x="4763" y="9525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2" name="Freeform: Shape 96">
              <a:extLst>
                <a:ext uri="{FF2B5EF4-FFF2-40B4-BE49-F238E27FC236}">
                  <a16:creationId xmlns:a16="http://schemas.microsoft.com/office/drawing/2014/main" id="{3ABCB722-EFF7-8487-C98C-F134041545F8}"/>
                </a:ext>
              </a:extLst>
            </p:cNvPr>
            <p:cNvSpPr/>
            <p:nvPr/>
          </p:nvSpPr>
          <p:spPr>
            <a:xfrm>
              <a:off x="5088763" y="474185"/>
              <a:ext cx="72460" cy="18580"/>
            </a:xfrm>
            <a:custGeom>
              <a:avLst/>
              <a:gdLst>
                <a:gd name="connsiteX0" fmla="*/ 32385 w 37147"/>
                <a:gd name="connsiteY0" fmla="*/ 0 h 9525"/>
                <a:gd name="connsiteX1" fmla="*/ 4763 w 37147"/>
                <a:gd name="connsiteY1" fmla="*/ 0 h 9525"/>
                <a:gd name="connsiteX2" fmla="*/ 0 w 37147"/>
                <a:gd name="connsiteY2" fmla="*/ 4763 h 9525"/>
                <a:gd name="connsiteX3" fmla="*/ 4763 w 37147"/>
                <a:gd name="connsiteY3" fmla="*/ 9525 h 9525"/>
                <a:gd name="connsiteX4" fmla="*/ 32385 w 37147"/>
                <a:gd name="connsiteY4" fmla="*/ 9525 h 9525"/>
                <a:gd name="connsiteX5" fmla="*/ 37147 w 37147"/>
                <a:gd name="connsiteY5" fmla="*/ 4763 h 9525"/>
                <a:gd name="connsiteX6" fmla="*/ 32385 w 37147"/>
                <a:gd name="connsiteY6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147" h="9525">
                  <a:moveTo>
                    <a:pt x="32385" y="0"/>
                  </a:moveTo>
                  <a:lnTo>
                    <a:pt x="4763" y="0"/>
                  </a:lnTo>
                  <a:cubicBezTo>
                    <a:pt x="1905" y="0"/>
                    <a:pt x="0" y="1905"/>
                    <a:pt x="0" y="4763"/>
                  </a:cubicBezTo>
                  <a:cubicBezTo>
                    <a:pt x="0" y="7620"/>
                    <a:pt x="1905" y="9525"/>
                    <a:pt x="4763" y="9525"/>
                  </a:cubicBezTo>
                  <a:lnTo>
                    <a:pt x="32385" y="9525"/>
                  </a:lnTo>
                  <a:cubicBezTo>
                    <a:pt x="35242" y="9525"/>
                    <a:pt x="37147" y="7620"/>
                    <a:pt x="37147" y="4763"/>
                  </a:cubicBezTo>
                  <a:cubicBezTo>
                    <a:pt x="36195" y="1905"/>
                    <a:pt x="34290" y="0"/>
                    <a:pt x="32385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3" name="Freeform: Shape 97">
              <a:extLst>
                <a:ext uri="{FF2B5EF4-FFF2-40B4-BE49-F238E27FC236}">
                  <a16:creationId xmlns:a16="http://schemas.microsoft.com/office/drawing/2014/main" id="{21DBCA74-2B29-B8B0-9F90-F98FD550BDA7}"/>
                </a:ext>
              </a:extLst>
            </p:cNvPr>
            <p:cNvSpPr/>
            <p:nvPr/>
          </p:nvSpPr>
          <p:spPr>
            <a:xfrm>
              <a:off x="4667931" y="633042"/>
              <a:ext cx="55737" cy="54809"/>
            </a:xfrm>
            <a:custGeom>
              <a:avLst/>
              <a:gdLst>
                <a:gd name="connsiteX0" fmla="*/ 5239 w 28574"/>
                <a:gd name="connsiteY0" fmla="*/ 28099 h 28098"/>
                <a:gd name="connsiteX1" fmla="*/ 8096 w 28574"/>
                <a:gd name="connsiteY1" fmla="*/ 27146 h 28098"/>
                <a:gd name="connsiteX2" fmla="*/ 27146 w 28574"/>
                <a:gd name="connsiteY2" fmla="*/ 8096 h 28098"/>
                <a:gd name="connsiteX3" fmla="*/ 27146 w 28574"/>
                <a:gd name="connsiteY3" fmla="*/ 1429 h 28098"/>
                <a:gd name="connsiteX4" fmla="*/ 20479 w 28574"/>
                <a:gd name="connsiteY4" fmla="*/ 1429 h 28098"/>
                <a:gd name="connsiteX5" fmla="*/ 1429 w 28574"/>
                <a:gd name="connsiteY5" fmla="*/ 20479 h 28098"/>
                <a:gd name="connsiteX6" fmla="*/ 1429 w 28574"/>
                <a:gd name="connsiteY6" fmla="*/ 27146 h 28098"/>
                <a:gd name="connsiteX7" fmla="*/ 5239 w 28574"/>
                <a:gd name="connsiteY7" fmla="*/ 28099 h 28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4" h="28098">
                  <a:moveTo>
                    <a:pt x="5239" y="28099"/>
                  </a:moveTo>
                  <a:cubicBezTo>
                    <a:pt x="6191" y="28099"/>
                    <a:pt x="8096" y="28099"/>
                    <a:pt x="8096" y="27146"/>
                  </a:cubicBezTo>
                  <a:lnTo>
                    <a:pt x="27146" y="8096"/>
                  </a:lnTo>
                  <a:cubicBezTo>
                    <a:pt x="29051" y="6191"/>
                    <a:pt x="29051" y="3334"/>
                    <a:pt x="27146" y="1429"/>
                  </a:cubicBezTo>
                  <a:cubicBezTo>
                    <a:pt x="25241" y="-476"/>
                    <a:pt x="22384" y="-476"/>
                    <a:pt x="20479" y="1429"/>
                  </a:cubicBezTo>
                  <a:lnTo>
                    <a:pt x="1429" y="20479"/>
                  </a:lnTo>
                  <a:cubicBezTo>
                    <a:pt x="-476" y="22384"/>
                    <a:pt x="-476" y="25241"/>
                    <a:pt x="1429" y="27146"/>
                  </a:cubicBezTo>
                  <a:cubicBezTo>
                    <a:pt x="2381" y="28099"/>
                    <a:pt x="4286" y="28099"/>
                    <a:pt x="5239" y="2809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4" name="Freeform: Shape 98">
              <a:extLst>
                <a:ext uri="{FF2B5EF4-FFF2-40B4-BE49-F238E27FC236}">
                  <a16:creationId xmlns:a16="http://schemas.microsoft.com/office/drawing/2014/main" id="{4C3AF54A-40D6-6D0A-818A-B23A0E0870D1}"/>
                </a:ext>
              </a:extLst>
            </p:cNvPr>
            <p:cNvSpPr/>
            <p:nvPr/>
          </p:nvSpPr>
          <p:spPr>
            <a:xfrm>
              <a:off x="5022805" y="278170"/>
              <a:ext cx="55739" cy="54809"/>
            </a:xfrm>
            <a:custGeom>
              <a:avLst/>
              <a:gdLst>
                <a:gd name="connsiteX0" fmla="*/ 5239 w 28575"/>
                <a:gd name="connsiteY0" fmla="*/ 28099 h 28098"/>
                <a:gd name="connsiteX1" fmla="*/ 8096 w 28575"/>
                <a:gd name="connsiteY1" fmla="*/ 27146 h 28098"/>
                <a:gd name="connsiteX2" fmla="*/ 27146 w 28575"/>
                <a:gd name="connsiteY2" fmla="*/ 8096 h 28098"/>
                <a:gd name="connsiteX3" fmla="*/ 27146 w 28575"/>
                <a:gd name="connsiteY3" fmla="*/ 1429 h 28098"/>
                <a:gd name="connsiteX4" fmla="*/ 20479 w 28575"/>
                <a:gd name="connsiteY4" fmla="*/ 1429 h 28098"/>
                <a:gd name="connsiteX5" fmla="*/ 1429 w 28575"/>
                <a:gd name="connsiteY5" fmla="*/ 20479 h 28098"/>
                <a:gd name="connsiteX6" fmla="*/ 1429 w 28575"/>
                <a:gd name="connsiteY6" fmla="*/ 27146 h 28098"/>
                <a:gd name="connsiteX7" fmla="*/ 5239 w 28575"/>
                <a:gd name="connsiteY7" fmla="*/ 28099 h 28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28098">
                  <a:moveTo>
                    <a:pt x="5239" y="28099"/>
                  </a:moveTo>
                  <a:cubicBezTo>
                    <a:pt x="6191" y="28099"/>
                    <a:pt x="8096" y="28099"/>
                    <a:pt x="8096" y="27146"/>
                  </a:cubicBezTo>
                  <a:lnTo>
                    <a:pt x="27146" y="8096"/>
                  </a:lnTo>
                  <a:cubicBezTo>
                    <a:pt x="29051" y="6191"/>
                    <a:pt x="29051" y="3334"/>
                    <a:pt x="27146" y="1429"/>
                  </a:cubicBezTo>
                  <a:cubicBezTo>
                    <a:pt x="25241" y="-476"/>
                    <a:pt x="22384" y="-476"/>
                    <a:pt x="20479" y="1429"/>
                  </a:cubicBezTo>
                  <a:lnTo>
                    <a:pt x="1429" y="20479"/>
                  </a:lnTo>
                  <a:cubicBezTo>
                    <a:pt x="-476" y="22384"/>
                    <a:pt x="-476" y="25241"/>
                    <a:pt x="1429" y="27146"/>
                  </a:cubicBezTo>
                  <a:cubicBezTo>
                    <a:pt x="2381" y="28099"/>
                    <a:pt x="3334" y="28099"/>
                    <a:pt x="5239" y="2809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5" name="Freeform: Shape 99">
              <a:extLst>
                <a:ext uri="{FF2B5EF4-FFF2-40B4-BE49-F238E27FC236}">
                  <a16:creationId xmlns:a16="http://schemas.microsoft.com/office/drawing/2014/main" id="{018F6AC8-5DC9-E09E-F4CC-8AC3C11FDD21}"/>
                </a:ext>
              </a:extLst>
            </p:cNvPr>
            <p:cNvSpPr/>
            <p:nvPr/>
          </p:nvSpPr>
          <p:spPr>
            <a:xfrm>
              <a:off x="5022805" y="631185"/>
              <a:ext cx="55739" cy="54809"/>
            </a:xfrm>
            <a:custGeom>
              <a:avLst/>
              <a:gdLst>
                <a:gd name="connsiteX0" fmla="*/ 8096 w 28575"/>
                <a:gd name="connsiteY0" fmla="*/ 1429 h 28098"/>
                <a:gd name="connsiteX1" fmla="*/ 1429 w 28575"/>
                <a:gd name="connsiteY1" fmla="*/ 1429 h 28098"/>
                <a:gd name="connsiteX2" fmla="*/ 1429 w 28575"/>
                <a:gd name="connsiteY2" fmla="*/ 8096 h 28098"/>
                <a:gd name="connsiteX3" fmla="*/ 20479 w 28575"/>
                <a:gd name="connsiteY3" fmla="*/ 27146 h 28098"/>
                <a:gd name="connsiteX4" fmla="*/ 24289 w 28575"/>
                <a:gd name="connsiteY4" fmla="*/ 28099 h 28098"/>
                <a:gd name="connsiteX5" fmla="*/ 27146 w 28575"/>
                <a:gd name="connsiteY5" fmla="*/ 27146 h 28098"/>
                <a:gd name="connsiteX6" fmla="*/ 27146 w 28575"/>
                <a:gd name="connsiteY6" fmla="*/ 20479 h 28098"/>
                <a:gd name="connsiteX7" fmla="*/ 8096 w 28575"/>
                <a:gd name="connsiteY7" fmla="*/ 1429 h 28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28098">
                  <a:moveTo>
                    <a:pt x="8096" y="1429"/>
                  </a:moveTo>
                  <a:cubicBezTo>
                    <a:pt x="6191" y="-476"/>
                    <a:pt x="3334" y="-476"/>
                    <a:pt x="1429" y="1429"/>
                  </a:cubicBezTo>
                  <a:cubicBezTo>
                    <a:pt x="-476" y="3334"/>
                    <a:pt x="-476" y="6191"/>
                    <a:pt x="1429" y="8096"/>
                  </a:cubicBezTo>
                  <a:lnTo>
                    <a:pt x="20479" y="27146"/>
                  </a:lnTo>
                  <a:cubicBezTo>
                    <a:pt x="21431" y="28099"/>
                    <a:pt x="22384" y="28099"/>
                    <a:pt x="24289" y="28099"/>
                  </a:cubicBezTo>
                  <a:cubicBezTo>
                    <a:pt x="25241" y="28099"/>
                    <a:pt x="27146" y="28099"/>
                    <a:pt x="27146" y="27146"/>
                  </a:cubicBezTo>
                  <a:cubicBezTo>
                    <a:pt x="29051" y="25241"/>
                    <a:pt x="29051" y="22384"/>
                    <a:pt x="27146" y="20479"/>
                  </a:cubicBezTo>
                  <a:lnTo>
                    <a:pt x="8096" y="1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6" name="Freeform: Shape 100">
              <a:extLst>
                <a:ext uri="{FF2B5EF4-FFF2-40B4-BE49-F238E27FC236}">
                  <a16:creationId xmlns:a16="http://schemas.microsoft.com/office/drawing/2014/main" id="{31939F5D-66A7-37A1-B2AE-85B6887FC9C0}"/>
                </a:ext>
              </a:extLst>
            </p:cNvPr>
            <p:cNvSpPr/>
            <p:nvPr/>
          </p:nvSpPr>
          <p:spPr>
            <a:xfrm>
              <a:off x="4667931" y="278170"/>
              <a:ext cx="55737" cy="54809"/>
            </a:xfrm>
            <a:custGeom>
              <a:avLst/>
              <a:gdLst>
                <a:gd name="connsiteX0" fmla="*/ 21431 w 28574"/>
                <a:gd name="connsiteY0" fmla="*/ 27146 h 28098"/>
                <a:gd name="connsiteX1" fmla="*/ 24289 w 28574"/>
                <a:gd name="connsiteY1" fmla="*/ 28099 h 28098"/>
                <a:gd name="connsiteX2" fmla="*/ 27146 w 28574"/>
                <a:gd name="connsiteY2" fmla="*/ 27146 h 28098"/>
                <a:gd name="connsiteX3" fmla="*/ 27146 w 28574"/>
                <a:gd name="connsiteY3" fmla="*/ 20479 h 28098"/>
                <a:gd name="connsiteX4" fmla="*/ 8096 w 28574"/>
                <a:gd name="connsiteY4" fmla="*/ 1429 h 28098"/>
                <a:gd name="connsiteX5" fmla="*/ 1429 w 28574"/>
                <a:gd name="connsiteY5" fmla="*/ 1429 h 28098"/>
                <a:gd name="connsiteX6" fmla="*/ 1429 w 28574"/>
                <a:gd name="connsiteY6" fmla="*/ 8096 h 28098"/>
                <a:gd name="connsiteX7" fmla="*/ 21431 w 28574"/>
                <a:gd name="connsiteY7" fmla="*/ 27146 h 28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4" h="28098">
                  <a:moveTo>
                    <a:pt x="21431" y="27146"/>
                  </a:moveTo>
                  <a:cubicBezTo>
                    <a:pt x="22384" y="28099"/>
                    <a:pt x="23336" y="28099"/>
                    <a:pt x="24289" y="28099"/>
                  </a:cubicBezTo>
                  <a:cubicBezTo>
                    <a:pt x="25241" y="28099"/>
                    <a:pt x="27146" y="28099"/>
                    <a:pt x="27146" y="27146"/>
                  </a:cubicBezTo>
                  <a:cubicBezTo>
                    <a:pt x="29051" y="25241"/>
                    <a:pt x="29051" y="22384"/>
                    <a:pt x="27146" y="20479"/>
                  </a:cubicBezTo>
                  <a:lnTo>
                    <a:pt x="8096" y="1429"/>
                  </a:lnTo>
                  <a:cubicBezTo>
                    <a:pt x="6191" y="-476"/>
                    <a:pt x="3334" y="-476"/>
                    <a:pt x="1429" y="1429"/>
                  </a:cubicBezTo>
                  <a:cubicBezTo>
                    <a:pt x="-476" y="3334"/>
                    <a:pt x="-476" y="6191"/>
                    <a:pt x="1429" y="8096"/>
                  </a:cubicBezTo>
                  <a:lnTo>
                    <a:pt x="21431" y="271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7" name="Freeform: Shape 101">
              <a:extLst>
                <a:ext uri="{FF2B5EF4-FFF2-40B4-BE49-F238E27FC236}">
                  <a16:creationId xmlns:a16="http://schemas.microsoft.com/office/drawing/2014/main" id="{F67E68CF-1DBA-B03A-FA02-62DDE5B4F4EF}"/>
                </a:ext>
              </a:extLst>
            </p:cNvPr>
            <p:cNvSpPr/>
            <p:nvPr/>
          </p:nvSpPr>
          <p:spPr>
            <a:xfrm>
              <a:off x="4862090" y="197348"/>
              <a:ext cx="18580" cy="70603"/>
            </a:xfrm>
            <a:custGeom>
              <a:avLst/>
              <a:gdLst>
                <a:gd name="connsiteX0" fmla="*/ 5715 w 9525"/>
                <a:gd name="connsiteY0" fmla="*/ 36195 h 36195"/>
                <a:gd name="connsiteX1" fmla="*/ 8572 w 9525"/>
                <a:gd name="connsiteY1" fmla="*/ 35242 h 36195"/>
                <a:gd name="connsiteX2" fmla="*/ 9525 w 9525"/>
                <a:gd name="connsiteY2" fmla="*/ 32385 h 36195"/>
                <a:gd name="connsiteX3" fmla="*/ 9525 w 9525"/>
                <a:gd name="connsiteY3" fmla="*/ 4763 h 36195"/>
                <a:gd name="connsiteX4" fmla="*/ 4763 w 9525"/>
                <a:gd name="connsiteY4" fmla="*/ 0 h 36195"/>
                <a:gd name="connsiteX5" fmla="*/ 0 w 9525"/>
                <a:gd name="connsiteY5" fmla="*/ 4763 h 36195"/>
                <a:gd name="connsiteX6" fmla="*/ 0 w 9525"/>
                <a:gd name="connsiteY6" fmla="*/ 32385 h 36195"/>
                <a:gd name="connsiteX7" fmla="*/ 5715 w 9525"/>
                <a:gd name="connsiteY7" fmla="*/ 36195 h 36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" h="36195">
                  <a:moveTo>
                    <a:pt x="5715" y="36195"/>
                  </a:moveTo>
                  <a:cubicBezTo>
                    <a:pt x="6667" y="36195"/>
                    <a:pt x="8572" y="35242"/>
                    <a:pt x="8572" y="35242"/>
                  </a:cubicBezTo>
                  <a:cubicBezTo>
                    <a:pt x="9525" y="34290"/>
                    <a:pt x="9525" y="33338"/>
                    <a:pt x="9525" y="32385"/>
                  </a:cubicBezTo>
                  <a:lnTo>
                    <a:pt x="9525" y="4763"/>
                  </a:lnTo>
                  <a:cubicBezTo>
                    <a:pt x="9525" y="1905"/>
                    <a:pt x="7620" y="0"/>
                    <a:pt x="4763" y="0"/>
                  </a:cubicBezTo>
                  <a:cubicBezTo>
                    <a:pt x="1905" y="0"/>
                    <a:pt x="0" y="1905"/>
                    <a:pt x="0" y="4763"/>
                  </a:cubicBezTo>
                  <a:lnTo>
                    <a:pt x="0" y="32385"/>
                  </a:lnTo>
                  <a:cubicBezTo>
                    <a:pt x="952" y="34290"/>
                    <a:pt x="3810" y="36195"/>
                    <a:pt x="5715" y="36195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38" name="Group 102">
            <a:extLst>
              <a:ext uri="{FF2B5EF4-FFF2-40B4-BE49-F238E27FC236}">
                <a16:creationId xmlns:a16="http://schemas.microsoft.com/office/drawing/2014/main" id="{46F6ACD8-CD9E-0350-25BE-B5EF0FD7AE2F}"/>
              </a:ext>
            </a:extLst>
          </p:cNvPr>
          <p:cNvGrpSpPr/>
          <p:nvPr/>
        </p:nvGrpSpPr>
        <p:grpSpPr>
          <a:xfrm>
            <a:off x="9892838" y="2254294"/>
            <a:ext cx="629738" cy="655892"/>
            <a:chOff x="3490907" y="4784681"/>
            <a:chExt cx="536951" cy="559251"/>
          </a:xfrm>
          <a:solidFill>
            <a:schemeClr val="bg1"/>
          </a:solidFill>
        </p:grpSpPr>
        <p:sp>
          <p:nvSpPr>
            <p:cNvPr id="139" name="Freeform: Shape 103">
              <a:extLst>
                <a:ext uri="{FF2B5EF4-FFF2-40B4-BE49-F238E27FC236}">
                  <a16:creationId xmlns:a16="http://schemas.microsoft.com/office/drawing/2014/main" id="{EE144EA7-2FFF-E91F-A1F9-27E1D017D9D2}"/>
                </a:ext>
              </a:extLst>
            </p:cNvPr>
            <p:cNvSpPr/>
            <p:nvPr/>
          </p:nvSpPr>
          <p:spPr>
            <a:xfrm>
              <a:off x="3596810" y="4784681"/>
              <a:ext cx="431048" cy="351156"/>
            </a:xfrm>
            <a:custGeom>
              <a:avLst/>
              <a:gdLst>
                <a:gd name="connsiteX0" fmla="*/ 166688 w 220979"/>
                <a:gd name="connsiteY0" fmla="*/ 128588 h 180022"/>
                <a:gd name="connsiteX1" fmla="*/ 162877 w 220979"/>
                <a:gd name="connsiteY1" fmla="*/ 133350 h 180022"/>
                <a:gd name="connsiteX2" fmla="*/ 162877 w 220979"/>
                <a:gd name="connsiteY2" fmla="*/ 163830 h 180022"/>
                <a:gd name="connsiteX3" fmla="*/ 132398 w 220979"/>
                <a:gd name="connsiteY3" fmla="*/ 133350 h 180022"/>
                <a:gd name="connsiteX4" fmla="*/ 128588 w 220979"/>
                <a:gd name="connsiteY4" fmla="*/ 132397 h 180022"/>
                <a:gd name="connsiteX5" fmla="*/ 70485 w 220979"/>
                <a:gd name="connsiteY5" fmla="*/ 132397 h 180022"/>
                <a:gd name="connsiteX6" fmla="*/ 9525 w 220979"/>
                <a:gd name="connsiteY6" fmla="*/ 71438 h 180022"/>
                <a:gd name="connsiteX7" fmla="*/ 70485 w 220979"/>
                <a:gd name="connsiteY7" fmla="*/ 10478 h 180022"/>
                <a:gd name="connsiteX8" fmla="*/ 149542 w 220979"/>
                <a:gd name="connsiteY8" fmla="*/ 10478 h 180022"/>
                <a:gd name="connsiteX9" fmla="*/ 210502 w 220979"/>
                <a:gd name="connsiteY9" fmla="*/ 71438 h 180022"/>
                <a:gd name="connsiteX10" fmla="*/ 166688 w 220979"/>
                <a:gd name="connsiteY10" fmla="*/ 128588 h 180022"/>
                <a:gd name="connsiteX11" fmla="*/ 149542 w 220979"/>
                <a:gd name="connsiteY11" fmla="*/ 0 h 180022"/>
                <a:gd name="connsiteX12" fmla="*/ 70485 w 220979"/>
                <a:gd name="connsiteY12" fmla="*/ 0 h 180022"/>
                <a:gd name="connsiteX13" fmla="*/ 0 w 220979"/>
                <a:gd name="connsiteY13" fmla="*/ 70485 h 180022"/>
                <a:gd name="connsiteX14" fmla="*/ 70485 w 220979"/>
                <a:gd name="connsiteY14" fmla="*/ 140970 h 180022"/>
                <a:gd name="connsiteX15" fmla="*/ 126683 w 220979"/>
                <a:gd name="connsiteY15" fmla="*/ 140970 h 180022"/>
                <a:gd name="connsiteX16" fmla="*/ 164783 w 220979"/>
                <a:gd name="connsiteY16" fmla="*/ 179070 h 180022"/>
                <a:gd name="connsiteX17" fmla="*/ 168592 w 220979"/>
                <a:gd name="connsiteY17" fmla="*/ 180022 h 180022"/>
                <a:gd name="connsiteX18" fmla="*/ 170498 w 220979"/>
                <a:gd name="connsiteY18" fmla="*/ 180022 h 180022"/>
                <a:gd name="connsiteX19" fmla="*/ 173355 w 220979"/>
                <a:gd name="connsiteY19" fmla="*/ 175260 h 180022"/>
                <a:gd name="connsiteX20" fmla="*/ 173355 w 220979"/>
                <a:gd name="connsiteY20" fmla="*/ 137160 h 180022"/>
                <a:gd name="connsiteX21" fmla="*/ 220980 w 220979"/>
                <a:gd name="connsiteY21" fmla="*/ 70485 h 180022"/>
                <a:gd name="connsiteX22" fmla="*/ 149542 w 220979"/>
                <a:gd name="connsiteY22" fmla="*/ 0 h 18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0979" h="180022">
                  <a:moveTo>
                    <a:pt x="166688" y="128588"/>
                  </a:moveTo>
                  <a:cubicBezTo>
                    <a:pt x="164783" y="128588"/>
                    <a:pt x="162877" y="130493"/>
                    <a:pt x="162877" y="133350"/>
                  </a:cubicBezTo>
                  <a:lnTo>
                    <a:pt x="162877" y="163830"/>
                  </a:lnTo>
                  <a:lnTo>
                    <a:pt x="132398" y="133350"/>
                  </a:lnTo>
                  <a:cubicBezTo>
                    <a:pt x="131445" y="132397"/>
                    <a:pt x="130492" y="132397"/>
                    <a:pt x="128588" y="132397"/>
                  </a:cubicBezTo>
                  <a:lnTo>
                    <a:pt x="70485" y="132397"/>
                  </a:lnTo>
                  <a:cubicBezTo>
                    <a:pt x="37148" y="132397"/>
                    <a:pt x="9525" y="104775"/>
                    <a:pt x="9525" y="71438"/>
                  </a:cubicBezTo>
                  <a:cubicBezTo>
                    <a:pt x="9525" y="38100"/>
                    <a:pt x="37148" y="10478"/>
                    <a:pt x="70485" y="10478"/>
                  </a:cubicBezTo>
                  <a:lnTo>
                    <a:pt x="149542" y="10478"/>
                  </a:lnTo>
                  <a:cubicBezTo>
                    <a:pt x="182880" y="10478"/>
                    <a:pt x="210502" y="38100"/>
                    <a:pt x="210502" y="71438"/>
                  </a:cubicBezTo>
                  <a:cubicBezTo>
                    <a:pt x="210502" y="97155"/>
                    <a:pt x="192405" y="120968"/>
                    <a:pt x="166688" y="128588"/>
                  </a:cubicBezTo>
                  <a:moveTo>
                    <a:pt x="149542" y="0"/>
                  </a:moveTo>
                  <a:lnTo>
                    <a:pt x="70485" y="0"/>
                  </a:lnTo>
                  <a:cubicBezTo>
                    <a:pt x="31433" y="0"/>
                    <a:pt x="0" y="31433"/>
                    <a:pt x="0" y="70485"/>
                  </a:cubicBezTo>
                  <a:cubicBezTo>
                    <a:pt x="0" y="109538"/>
                    <a:pt x="31433" y="140970"/>
                    <a:pt x="70485" y="140970"/>
                  </a:cubicBezTo>
                  <a:lnTo>
                    <a:pt x="126683" y="140970"/>
                  </a:lnTo>
                  <a:lnTo>
                    <a:pt x="164783" y="179070"/>
                  </a:lnTo>
                  <a:cubicBezTo>
                    <a:pt x="165735" y="180022"/>
                    <a:pt x="166688" y="180022"/>
                    <a:pt x="168592" y="180022"/>
                  </a:cubicBezTo>
                  <a:cubicBezTo>
                    <a:pt x="169545" y="180022"/>
                    <a:pt x="169545" y="180022"/>
                    <a:pt x="170498" y="180022"/>
                  </a:cubicBezTo>
                  <a:cubicBezTo>
                    <a:pt x="172402" y="179070"/>
                    <a:pt x="173355" y="177165"/>
                    <a:pt x="173355" y="175260"/>
                  </a:cubicBezTo>
                  <a:lnTo>
                    <a:pt x="173355" y="137160"/>
                  </a:lnTo>
                  <a:cubicBezTo>
                    <a:pt x="200977" y="127635"/>
                    <a:pt x="220980" y="100965"/>
                    <a:pt x="220980" y="70485"/>
                  </a:cubicBezTo>
                  <a:cubicBezTo>
                    <a:pt x="220027" y="31433"/>
                    <a:pt x="187642" y="0"/>
                    <a:pt x="149542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0" name="Freeform: Shape 104">
              <a:extLst>
                <a:ext uri="{FF2B5EF4-FFF2-40B4-BE49-F238E27FC236}">
                  <a16:creationId xmlns:a16="http://schemas.microsoft.com/office/drawing/2014/main" id="{086F9EA4-5336-6CF1-C65D-F60410E00C0F}"/>
                </a:ext>
              </a:extLst>
            </p:cNvPr>
            <p:cNvSpPr/>
            <p:nvPr/>
          </p:nvSpPr>
          <p:spPr>
            <a:xfrm>
              <a:off x="3490907" y="5085675"/>
              <a:ext cx="315855" cy="258257"/>
            </a:xfrm>
            <a:custGeom>
              <a:avLst/>
              <a:gdLst>
                <a:gd name="connsiteX0" fmla="*/ 9525 w 161925"/>
                <a:gd name="connsiteY0" fmla="*/ 52388 h 132397"/>
                <a:gd name="connsiteX1" fmla="*/ 52388 w 161925"/>
                <a:gd name="connsiteY1" fmla="*/ 9525 h 132397"/>
                <a:gd name="connsiteX2" fmla="*/ 109538 w 161925"/>
                <a:gd name="connsiteY2" fmla="*/ 9525 h 132397"/>
                <a:gd name="connsiteX3" fmla="*/ 152400 w 161925"/>
                <a:gd name="connsiteY3" fmla="*/ 52388 h 132397"/>
                <a:gd name="connsiteX4" fmla="*/ 109538 w 161925"/>
                <a:gd name="connsiteY4" fmla="*/ 95250 h 132397"/>
                <a:gd name="connsiteX5" fmla="*/ 67627 w 161925"/>
                <a:gd name="connsiteY5" fmla="*/ 95250 h 132397"/>
                <a:gd name="connsiteX6" fmla="*/ 63817 w 161925"/>
                <a:gd name="connsiteY6" fmla="*/ 96203 h 132397"/>
                <a:gd name="connsiteX7" fmla="*/ 43815 w 161925"/>
                <a:gd name="connsiteY7" fmla="*/ 116205 h 132397"/>
                <a:gd name="connsiteX8" fmla="*/ 43815 w 161925"/>
                <a:gd name="connsiteY8" fmla="*/ 97155 h 132397"/>
                <a:gd name="connsiteX9" fmla="*/ 40005 w 161925"/>
                <a:gd name="connsiteY9" fmla="*/ 92392 h 132397"/>
                <a:gd name="connsiteX10" fmla="*/ 9525 w 161925"/>
                <a:gd name="connsiteY10" fmla="*/ 52388 h 132397"/>
                <a:gd name="connsiteX11" fmla="*/ 34290 w 161925"/>
                <a:gd name="connsiteY11" fmla="*/ 127635 h 132397"/>
                <a:gd name="connsiteX12" fmla="*/ 37147 w 161925"/>
                <a:gd name="connsiteY12" fmla="*/ 132397 h 132397"/>
                <a:gd name="connsiteX13" fmla="*/ 39052 w 161925"/>
                <a:gd name="connsiteY13" fmla="*/ 132397 h 132397"/>
                <a:gd name="connsiteX14" fmla="*/ 42863 w 161925"/>
                <a:gd name="connsiteY14" fmla="*/ 131445 h 132397"/>
                <a:gd name="connsiteX15" fmla="*/ 69532 w 161925"/>
                <a:gd name="connsiteY15" fmla="*/ 104775 h 132397"/>
                <a:gd name="connsiteX16" fmla="*/ 109538 w 161925"/>
                <a:gd name="connsiteY16" fmla="*/ 104775 h 132397"/>
                <a:gd name="connsiteX17" fmla="*/ 161925 w 161925"/>
                <a:gd name="connsiteY17" fmla="*/ 52388 h 132397"/>
                <a:gd name="connsiteX18" fmla="*/ 109538 w 161925"/>
                <a:gd name="connsiteY18" fmla="*/ 0 h 132397"/>
                <a:gd name="connsiteX19" fmla="*/ 52388 w 161925"/>
                <a:gd name="connsiteY19" fmla="*/ 0 h 132397"/>
                <a:gd name="connsiteX20" fmla="*/ 0 w 161925"/>
                <a:gd name="connsiteY20" fmla="*/ 52388 h 132397"/>
                <a:gd name="connsiteX21" fmla="*/ 34290 w 161925"/>
                <a:gd name="connsiteY21" fmla="*/ 100965 h 132397"/>
                <a:gd name="connsiteX22" fmla="*/ 34290 w 161925"/>
                <a:gd name="connsiteY22" fmla="*/ 127635 h 132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1925" h="132397">
                  <a:moveTo>
                    <a:pt x="9525" y="52388"/>
                  </a:moveTo>
                  <a:cubicBezTo>
                    <a:pt x="9525" y="28575"/>
                    <a:pt x="28575" y="9525"/>
                    <a:pt x="52388" y="9525"/>
                  </a:cubicBezTo>
                  <a:lnTo>
                    <a:pt x="109538" y="9525"/>
                  </a:lnTo>
                  <a:cubicBezTo>
                    <a:pt x="133350" y="9525"/>
                    <a:pt x="152400" y="28575"/>
                    <a:pt x="152400" y="52388"/>
                  </a:cubicBezTo>
                  <a:cubicBezTo>
                    <a:pt x="152400" y="76200"/>
                    <a:pt x="133350" y="95250"/>
                    <a:pt x="109538" y="95250"/>
                  </a:cubicBezTo>
                  <a:lnTo>
                    <a:pt x="67627" y="95250"/>
                  </a:lnTo>
                  <a:cubicBezTo>
                    <a:pt x="66675" y="95250"/>
                    <a:pt x="64770" y="96203"/>
                    <a:pt x="63817" y="96203"/>
                  </a:cubicBezTo>
                  <a:lnTo>
                    <a:pt x="43815" y="116205"/>
                  </a:lnTo>
                  <a:lnTo>
                    <a:pt x="43815" y="97155"/>
                  </a:lnTo>
                  <a:cubicBezTo>
                    <a:pt x="43815" y="95250"/>
                    <a:pt x="41910" y="93345"/>
                    <a:pt x="40005" y="92392"/>
                  </a:cubicBezTo>
                  <a:cubicBezTo>
                    <a:pt x="21907" y="87630"/>
                    <a:pt x="9525" y="71438"/>
                    <a:pt x="9525" y="52388"/>
                  </a:cubicBezTo>
                  <a:moveTo>
                    <a:pt x="34290" y="127635"/>
                  </a:moveTo>
                  <a:cubicBezTo>
                    <a:pt x="34290" y="129540"/>
                    <a:pt x="35242" y="131445"/>
                    <a:pt x="37147" y="132397"/>
                  </a:cubicBezTo>
                  <a:cubicBezTo>
                    <a:pt x="38100" y="132397"/>
                    <a:pt x="38100" y="132397"/>
                    <a:pt x="39052" y="132397"/>
                  </a:cubicBezTo>
                  <a:cubicBezTo>
                    <a:pt x="40005" y="132397"/>
                    <a:pt x="41910" y="131445"/>
                    <a:pt x="42863" y="131445"/>
                  </a:cubicBezTo>
                  <a:lnTo>
                    <a:pt x="69532" y="104775"/>
                  </a:lnTo>
                  <a:lnTo>
                    <a:pt x="109538" y="104775"/>
                  </a:lnTo>
                  <a:cubicBezTo>
                    <a:pt x="138113" y="104775"/>
                    <a:pt x="161925" y="80963"/>
                    <a:pt x="161925" y="52388"/>
                  </a:cubicBezTo>
                  <a:cubicBezTo>
                    <a:pt x="161925" y="23813"/>
                    <a:pt x="138113" y="0"/>
                    <a:pt x="109538" y="0"/>
                  </a:cubicBezTo>
                  <a:lnTo>
                    <a:pt x="52388" y="0"/>
                  </a:lnTo>
                  <a:cubicBezTo>
                    <a:pt x="23813" y="0"/>
                    <a:pt x="0" y="23813"/>
                    <a:pt x="0" y="52388"/>
                  </a:cubicBezTo>
                  <a:cubicBezTo>
                    <a:pt x="0" y="74295"/>
                    <a:pt x="14288" y="94297"/>
                    <a:pt x="34290" y="100965"/>
                  </a:cubicBezTo>
                  <a:lnTo>
                    <a:pt x="34290" y="1276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1" name="Freeform: Shape 105">
              <a:extLst>
                <a:ext uri="{FF2B5EF4-FFF2-40B4-BE49-F238E27FC236}">
                  <a16:creationId xmlns:a16="http://schemas.microsoft.com/office/drawing/2014/main" id="{E843C494-645F-0BA9-0D88-60C98A603334}"/>
                </a:ext>
              </a:extLst>
            </p:cNvPr>
            <p:cNvSpPr/>
            <p:nvPr/>
          </p:nvSpPr>
          <p:spPr>
            <a:xfrm>
              <a:off x="3710146" y="4905451"/>
              <a:ext cx="33444" cy="33444"/>
            </a:xfrm>
            <a:custGeom>
              <a:avLst/>
              <a:gdLst>
                <a:gd name="connsiteX0" fmla="*/ 8573 w 17145"/>
                <a:gd name="connsiteY0" fmla="*/ 0 h 17145"/>
                <a:gd name="connsiteX1" fmla="*/ 0 w 17145"/>
                <a:gd name="connsiteY1" fmla="*/ 8572 h 17145"/>
                <a:gd name="connsiteX2" fmla="*/ 8573 w 17145"/>
                <a:gd name="connsiteY2" fmla="*/ 17145 h 17145"/>
                <a:gd name="connsiteX3" fmla="*/ 17145 w 17145"/>
                <a:gd name="connsiteY3" fmla="*/ 8572 h 17145"/>
                <a:gd name="connsiteX4" fmla="*/ 8573 w 17145"/>
                <a:gd name="connsiteY4" fmla="*/ 0 h 1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" h="17145">
                  <a:moveTo>
                    <a:pt x="8573" y="0"/>
                  </a:moveTo>
                  <a:cubicBezTo>
                    <a:pt x="3810" y="0"/>
                    <a:pt x="0" y="3810"/>
                    <a:pt x="0" y="8572"/>
                  </a:cubicBezTo>
                  <a:cubicBezTo>
                    <a:pt x="0" y="13335"/>
                    <a:pt x="3810" y="17145"/>
                    <a:pt x="8573" y="17145"/>
                  </a:cubicBezTo>
                  <a:cubicBezTo>
                    <a:pt x="13335" y="17145"/>
                    <a:pt x="17145" y="13335"/>
                    <a:pt x="17145" y="8572"/>
                  </a:cubicBezTo>
                  <a:cubicBezTo>
                    <a:pt x="17145" y="3810"/>
                    <a:pt x="13335" y="0"/>
                    <a:pt x="8573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2" name="Freeform: Shape 106">
              <a:extLst>
                <a:ext uri="{FF2B5EF4-FFF2-40B4-BE49-F238E27FC236}">
                  <a16:creationId xmlns:a16="http://schemas.microsoft.com/office/drawing/2014/main" id="{56C5DDD8-DA76-1810-5B55-BC6B24B53E3F}"/>
                </a:ext>
              </a:extLst>
            </p:cNvPr>
            <p:cNvSpPr/>
            <p:nvPr/>
          </p:nvSpPr>
          <p:spPr>
            <a:xfrm>
              <a:off x="3793755" y="4905451"/>
              <a:ext cx="33444" cy="33444"/>
            </a:xfrm>
            <a:custGeom>
              <a:avLst/>
              <a:gdLst>
                <a:gd name="connsiteX0" fmla="*/ 8573 w 17145"/>
                <a:gd name="connsiteY0" fmla="*/ 0 h 17145"/>
                <a:gd name="connsiteX1" fmla="*/ 0 w 17145"/>
                <a:gd name="connsiteY1" fmla="*/ 8572 h 17145"/>
                <a:gd name="connsiteX2" fmla="*/ 8573 w 17145"/>
                <a:gd name="connsiteY2" fmla="*/ 17145 h 17145"/>
                <a:gd name="connsiteX3" fmla="*/ 17145 w 17145"/>
                <a:gd name="connsiteY3" fmla="*/ 8572 h 17145"/>
                <a:gd name="connsiteX4" fmla="*/ 8573 w 17145"/>
                <a:gd name="connsiteY4" fmla="*/ 0 h 1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" h="17145">
                  <a:moveTo>
                    <a:pt x="8573" y="0"/>
                  </a:moveTo>
                  <a:cubicBezTo>
                    <a:pt x="3810" y="0"/>
                    <a:pt x="0" y="3810"/>
                    <a:pt x="0" y="8572"/>
                  </a:cubicBezTo>
                  <a:cubicBezTo>
                    <a:pt x="0" y="13335"/>
                    <a:pt x="3810" y="17145"/>
                    <a:pt x="8573" y="17145"/>
                  </a:cubicBezTo>
                  <a:cubicBezTo>
                    <a:pt x="13335" y="17145"/>
                    <a:pt x="17145" y="13335"/>
                    <a:pt x="17145" y="8572"/>
                  </a:cubicBezTo>
                  <a:cubicBezTo>
                    <a:pt x="17145" y="3810"/>
                    <a:pt x="13335" y="0"/>
                    <a:pt x="8573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3" name="Freeform: Shape 107">
              <a:extLst>
                <a:ext uri="{FF2B5EF4-FFF2-40B4-BE49-F238E27FC236}">
                  <a16:creationId xmlns:a16="http://schemas.microsoft.com/office/drawing/2014/main" id="{956C9593-82E1-B710-A019-D09131903E23}"/>
                </a:ext>
              </a:extLst>
            </p:cNvPr>
            <p:cNvSpPr/>
            <p:nvPr/>
          </p:nvSpPr>
          <p:spPr>
            <a:xfrm>
              <a:off x="3879222" y="4905451"/>
              <a:ext cx="33444" cy="33444"/>
            </a:xfrm>
            <a:custGeom>
              <a:avLst/>
              <a:gdLst>
                <a:gd name="connsiteX0" fmla="*/ 8573 w 17145"/>
                <a:gd name="connsiteY0" fmla="*/ 0 h 17145"/>
                <a:gd name="connsiteX1" fmla="*/ 0 w 17145"/>
                <a:gd name="connsiteY1" fmla="*/ 8572 h 17145"/>
                <a:gd name="connsiteX2" fmla="*/ 8573 w 17145"/>
                <a:gd name="connsiteY2" fmla="*/ 17145 h 17145"/>
                <a:gd name="connsiteX3" fmla="*/ 17145 w 17145"/>
                <a:gd name="connsiteY3" fmla="*/ 8572 h 17145"/>
                <a:gd name="connsiteX4" fmla="*/ 8573 w 17145"/>
                <a:gd name="connsiteY4" fmla="*/ 0 h 1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" h="17145">
                  <a:moveTo>
                    <a:pt x="8573" y="0"/>
                  </a:moveTo>
                  <a:cubicBezTo>
                    <a:pt x="3810" y="0"/>
                    <a:pt x="0" y="3810"/>
                    <a:pt x="0" y="8572"/>
                  </a:cubicBezTo>
                  <a:cubicBezTo>
                    <a:pt x="0" y="13335"/>
                    <a:pt x="3810" y="17145"/>
                    <a:pt x="8573" y="17145"/>
                  </a:cubicBezTo>
                  <a:cubicBezTo>
                    <a:pt x="13335" y="17145"/>
                    <a:pt x="17145" y="13335"/>
                    <a:pt x="17145" y="8572"/>
                  </a:cubicBezTo>
                  <a:cubicBezTo>
                    <a:pt x="17145" y="3810"/>
                    <a:pt x="12383" y="0"/>
                    <a:pt x="8573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44" name="Group 108">
            <a:extLst>
              <a:ext uri="{FF2B5EF4-FFF2-40B4-BE49-F238E27FC236}">
                <a16:creationId xmlns:a16="http://schemas.microsoft.com/office/drawing/2014/main" id="{DD7CF717-B765-3D81-FB6A-FD12D52AAD27}"/>
              </a:ext>
            </a:extLst>
          </p:cNvPr>
          <p:cNvGrpSpPr/>
          <p:nvPr/>
        </p:nvGrpSpPr>
        <p:grpSpPr>
          <a:xfrm>
            <a:off x="6977376" y="1918689"/>
            <a:ext cx="870661" cy="938123"/>
            <a:chOff x="4616836" y="3588149"/>
            <a:chExt cx="503512" cy="542526"/>
          </a:xfrm>
          <a:solidFill>
            <a:schemeClr val="bg1"/>
          </a:solidFill>
        </p:grpSpPr>
        <p:sp>
          <p:nvSpPr>
            <p:cNvPr id="145" name="Freeform: Shape 109">
              <a:extLst>
                <a:ext uri="{FF2B5EF4-FFF2-40B4-BE49-F238E27FC236}">
                  <a16:creationId xmlns:a16="http://schemas.microsoft.com/office/drawing/2014/main" id="{191527C7-292E-B2D1-4D02-D5037157B2F0}"/>
                </a:ext>
              </a:extLst>
            </p:cNvPr>
            <p:cNvSpPr/>
            <p:nvPr/>
          </p:nvSpPr>
          <p:spPr>
            <a:xfrm>
              <a:off x="4665145" y="3824110"/>
              <a:ext cx="122626" cy="122624"/>
            </a:xfrm>
            <a:custGeom>
              <a:avLst/>
              <a:gdLst>
                <a:gd name="connsiteX0" fmla="*/ 31433 w 62865"/>
                <a:gd name="connsiteY0" fmla="*/ 9525 h 62864"/>
                <a:gd name="connsiteX1" fmla="*/ 53340 w 62865"/>
                <a:gd name="connsiteY1" fmla="*/ 31432 h 62864"/>
                <a:gd name="connsiteX2" fmla="*/ 31433 w 62865"/>
                <a:gd name="connsiteY2" fmla="*/ 53340 h 62864"/>
                <a:gd name="connsiteX3" fmla="*/ 9525 w 62865"/>
                <a:gd name="connsiteY3" fmla="*/ 31432 h 62864"/>
                <a:gd name="connsiteX4" fmla="*/ 31433 w 62865"/>
                <a:gd name="connsiteY4" fmla="*/ 9525 h 62864"/>
                <a:gd name="connsiteX5" fmla="*/ 0 w 62865"/>
                <a:gd name="connsiteY5" fmla="*/ 31432 h 62864"/>
                <a:gd name="connsiteX6" fmla="*/ 31433 w 62865"/>
                <a:gd name="connsiteY6" fmla="*/ 62865 h 62864"/>
                <a:gd name="connsiteX7" fmla="*/ 62865 w 62865"/>
                <a:gd name="connsiteY7" fmla="*/ 31432 h 62864"/>
                <a:gd name="connsiteX8" fmla="*/ 31433 w 62865"/>
                <a:gd name="connsiteY8" fmla="*/ 0 h 62864"/>
                <a:gd name="connsiteX9" fmla="*/ 0 w 62865"/>
                <a:gd name="connsiteY9" fmla="*/ 31432 h 6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865" h="62864">
                  <a:moveTo>
                    <a:pt x="31433" y="9525"/>
                  </a:moveTo>
                  <a:cubicBezTo>
                    <a:pt x="43815" y="9525"/>
                    <a:pt x="53340" y="19050"/>
                    <a:pt x="53340" y="31432"/>
                  </a:cubicBezTo>
                  <a:cubicBezTo>
                    <a:pt x="53340" y="43815"/>
                    <a:pt x="43815" y="53340"/>
                    <a:pt x="31433" y="53340"/>
                  </a:cubicBezTo>
                  <a:cubicBezTo>
                    <a:pt x="19050" y="53340"/>
                    <a:pt x="9525" y="43815"/>
                    <a:pt x="9525" y="31432"/>
                  </a:cubicBezTo>
                  <a:cubicBezTo>
                    <a:pt x="9525" y="19050"/>
                    <a:pt x="19050" y="9525"/>
                    <a:pt x="31433" y="9525"/>
                  </a:cubicBezTo>
                  <a:moveTo>
                    <a:pt x="0" y="31432"/>
                  </a:moveTo>
                  <a:cubicBezTo>
                    <a:pt x="0" y="48577"/>
                    <a:pt x="14288" y="62865"/>
                    <a:pt x="31433" y="62865"/>
                  </a:cubicBezTo>
                  <a:cubicBezTo>
                    <a:pt x="48578" y="62865"/>
                    <a:pt x="62865" y="48577"/>
                    <a:pt x="62865" y="31432"/>
                  </a:cubicBezTo>
                  <a:cubicBezTo>
                    <a:pt x="62865" y="14288"/>
                    <a:pt x="48578" y="0"/>
                    <a:pt x="31433" y="0"/>
                  </a:cubicBezTo>
                  <a:cubicBezTo>
                    <a:pt x="14288" y="0"/>
                    <a:pt x="0" y="14288"/>
                    <a:pt x="0" y="31432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6" name="Freeform: Shape 110">
              <a:extLst>
                <a:ext uri="{FF2B5EF4-FFF2-40B4-BE49-F238E27FC236}">
                  <a16:creationId xmlns:a16="http://schemas.microsoft.com/office/drawing/2014/main" id="{8D1154E9-9D5F-F47A-965B-6E3BFC905249}"/>
                </a:ext>
              </a:extLst>
            </p:cNvPr>
            <p:cNvSpPr/>
            <p:nvPr/>
          </p:nvSpPr>
          <p:spPr>
            <a:xfrm>
              <a:off x="4616836" y="3967107"/>
              <a:ext cx="217382" cy="163568"/>
            </a:xfrm>
            <a:custGeom>
              <a:avLst/>
              <a:gdLst>
                <a:gd name="connsiteX0" fmla="*/ 41910 w 111442"/>
                <a:gd name="connsiteY0" fmla="*/ 8607 h 83854"/>
                <a:gd name="connsiteX1" fmla="*/ 69533 w 111442"/>
                <a:gd name="connsiteY1" fmla="*/ 8607 h 83854"/>
                <a:gd name="connsiteX2" fmla="*/ 101918 w 111442"/>
                <a:gd name="connsiteY2" fmla="*/ 40992 h 83854"/>
                <a:gd name="connsiteX3" fmla="*/ 101918 w 111442"/>
                <a:gd name="connsiteY3" fmla="*/ 73377 h 83854"/>
                <a:gd name="connsiteX4" fmla="*/ 9525 w 111442"/>
                <a:gd name="connsiteY4" fmla="*/ 73377 h 83854"/>
                <a:gd name="connsiteX5" fmla="*/ 9525 w 111442"/>
                <a:gd name="connsiteY5" fmla="*/ 40992 h 83854"/>
                <a:gd name="connsiteX6" fmla="*/ 41910 w 111442"/>
                <a:gd name="connsiteY6" fmla="*/ 8607 h 83854"/>
                <a:gd name="connsiteX7" fmla="*/ 0 w 111442"/>
                <a:gd name="connsiteY7" fmla="*/ 41944 h 83854"/>
                <a:gd name="connsiteX8" fmla="*/ 0 w 111442"/>
                <a:gd name="connsiteY8" fmla="*/ 79092 h 83854"/>
                <a:gd name="connsiteX9" fmla="*/ 4763 w 111442"/>
                <a:gd name="connsiteY9" fmla="*/ 83854 h 83854"/>
                <a:gd name="connsiteX10" fmla="*/ 106680 w 111442"/>
                <a:gd name="connsiteY10" fmla="*/ 83854 h 83854"/>
                <a:gd name="connsiteX11" fmla="*/ 111443 w 111442"/>
                <a:gd name="connsiteY11" fmla="*/ 79092 h 83854"/>
                <a:gd name="connsiteX12" fmla="*/ 111443 w 111442"/>
                <a:gd name="connsiteY12" fmla="*/ 41944 h 83854"/>
                <a:gd name="connsiteX13" fmla="*/ 69533 w 111442"/>
                <a:gd name="connsiteY13" fmla="*/ 34 h 83854"/>
                <a:gd name="connsiteX14" fmla="*/ 41910 w 111442"/>
                <a:gd name="connsiteY14" fmla="*/ 34 h 83854"/>
                <a:gd name="connsiteX15" fmla="*/ 0 w 111442"/>
                <a:gd name="connsiteY15" fmla="*/ 41944 h 83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1442" h="83854">
                  <a:moveTo>
                    <a:pt x="41910" y="8607"/>
                  </a:moveTo>
                  <a:lnTo>
                    <a:pt x="69533" y="8607"/>
                  </a:lnTo>
                  <a:cubicBezTo>
                    <a:pt x="87630" y="8607"/>
                    <a:pt x="101918" y="22894"/>
                    <a:pt x="101918" y="40992"/>
                  </a:cubicBezTo>
                  <a:lnTo>
                    <a:pt x="101918" y="73377"/>
                  </a:lnTo>
                  <a:lnTo>
                    <a:pt x="9525" y="73377"/>
                  </a:lnTo>
                  <a:lnTo>
                    <a:pt x="9525" y="40992"/>
                  </a:lnTo>
                  <a:cubicBezTo>
                    <a:pt x="9525" y="23847"/>
                    <a:pt x="23813" y="8607"/>
                    <a:pt x="41910" y="8607"/>
                  </a:cubicBezTo>
                  <a:moveTo>
                    <a:pt x="0" y="41944"/>
                  </a:moveTo>
                  <a:lnTo>
                    <a:pt x="0" y="79092"/>
                  </a:lnTo>
                  <a:cubicBezTo>
                    <a:pt x="0" y="81949"/>
                    <a:pt x="1905" y="83854"/>
                    <a:pt x="4763" y="83854"/>
                  </a:cubicBezTo>
                  <a:lnTo>
                    <a:pt x="106680" y="83854"/>
                  </a:lnTo>
                  <a:cubicBezTo>
                    <a:pt x="109538" y="83854"/>
                    <a:pt x="111443" y="81949"/>
                    <a:pt x="111443" y="79092"/>
                  </a:cubicBezTo>
                  <a:lnTo>
                    <a:pt x="111443" y="41944"/>
                  </a:lnTo>
                  <a:cubicBezTo>
                    <a:pt x="111443" y="19084"/>
                    <a:pt x="92393" y="34"/>
                    <a:pt x="69533" y="34"/>
                  </a:cubicBezTo>
                  <a:lnTo>
                    <a:pt x="41910" y="34"/>
                  </a:lnTo>
                  <a:cubicBezTo>
                    <a:pt x="19050" y="-918"/>
                    <a:pt x="0" y="18132"/>
                    <a:pt x="0" y="41944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7" name="Freeform: Shape 111">
              <a:extLst>
                <a:ext uri="{FF2B5EF4-FFF2-40B4-BE49-F238E27FC236}">
                  <a16:creationId xmlns:a16="http://schemas.microsoft.com/office/drawing/2014/main" id="{48BCE662-56BB-AD2D-BEDB-37C24783CC1B}"/>
                </a:ext>
              </a:extLst>
            </p:cNvPr>
            <p:cNvSpPr/>
            <p:nvPr/>
          </p:nvSpPr>
          <p:spPr>
            <a:xfrm>
              <a:off x="4951271" y="3824110"/>
              <a:ext cx="122626" cy="122624"/>
            </a:xfrm>
            <a:custGeom>
              <a:avLst/>
              <a:gdLst>
                <a:gd name="connsiteX0" fmla="*/ 53340 w 62865"/>
                <a:gd name="connsiteY0" fmla="*/ 31432 h 62864"/>
                <a:gd name="connsiteX1" fmla="*/ 31433 w 62865"/>
                <a:gd name="connsiteY1" fmla="*/ 53340 h 62864"/>
                <a:gd name="connsiteX2" fmla="*/ 9525 w 62865"/>
                <a:gd name="connsiteY2" fmla="*/ 31432 h 62864"/>
                <a:gd name="connsiteX3" fmla="*/ 31433 w 62865"/>
                <a:gd name="connsiteY3" fmla="*/ 9525 h 62864"/>
                <a:gd name="connsiteX4" fmla="*/ 53340 w 62865"/>
                <a:gd name="connsiteY4" fmla="*/ 31432 h 62864"/>
                <a:gd name="connsiteX5" fmla="*/ 0 w 62865"/>
                <a:gd name="connsiteY5" fmla="*/ 31432 h 62864"/>
                <a:gd name="connsiteX6" fmla="*/ 31433 w 62865"/>
                <a:gd name="connsiteY6" fmla="*/ 62865 h 62864"/>
                <a:gd name="connsiteX7" fmla="*/ 62865 w 62865"/>
                <a:gd name="connsiteY7" fmla="*/ 31432 h 62864"/>
                <a:gd name="connsiteX8" fmla="*/ 31433 w 62865"/>
                <a:gd name="connsiteY8" fmla="*/ 0 h 62864"/>
                <a:gd name="connsiteX9" fmla="*/ 0 w 62865"/>
                <a:gd name="connsiteY9" fmla="*/ 31432 h 6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865" h="62864">
                  <a:moveTo>
                    <a:pt x="53340" y="31432"/>
                  </a:moveTo>
                  <a:cubicBezTo>
                    <a:pt x="53340" y="43815"/>
                    <a:pt x="43815" y="53340"/>
                    <a:pt x="31433" y="53340"/>
                  </a:cubicBezTo>
                  <a:cubicBezTo>
                    <a:pt x="19050" y="53340"/>
                    <a:pt x="9525" y="43815"/>
                    <a:pt x="9525" y="31432"/>
                  </a:cubicBezTo>
                  <a:cubicBezTo>
                    <a:pt x="9525" y="19050"/>
                    <a:pt x="19050" y="9525"/>
                    <a:pt x="31433" y="9525"/>
                  </a:cubicBezTo>
                  <a:cubicBezTo>
                    <a:pt x="43815" y="9525"/>
                    <a:pt x="53340" y="19050"/>
                    <a:pt x="53340" y="31432"/>
                  </a:cubicBezTo>
                  <a:moveTo>
                    <a:pt x="0" y="31432"/>
                  </a:moveTo>
                  <a:cubicBezTo>
                    <a:pt x="0" y="48577"/>
                    <a:pt x="14288" y="62865"/>
                    <a:pt x="31433" y="62865"/>
                  </a:cubicBezTo>
                  <a:cubicBezTo>
                    <a:pt x="48578" y="62865"/>
                    <a:pt x="62865" y="48577"/>
                    <a:pt x="62865" y="31432"/>
                  </a:cubicBezTo>
                  <a:cubicBezTo>
                    <a:pt x="62865" y="14288"/>
                    <a:pt x="48578" y="0"/>
                    <a:pt x="31433" y="0"/>
                  </a:cubicBezTo>
                  <a:cubicBezTo>
                    <a:pt x="14288" y="0"/>
                    <a:pt x="0" y="14288"/>
                    <a:pt x="0" y="31432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8" name="Freeform: Shape 112">
              <a:extLst>
                <a:ext uri="{FF2B5EF4-FFF2-40B4-BE49-F238E27FC236}">
                  <a16:creationId xmlns:a16="http://schemas.microsoft.com/office/drawing/2014/main" id="{BC73981D-84DB-3F53-46BA-6EA68CA37544}"/>
                </a:ext>
              </a:extLst>
            </p:cNvPr>
            <p:cNvSpPr/>
            <p:nvPr/>
          </p:nvSpPr>
          <p:spPr>
            <a:xfrm>
              <a:off x="4902966" y="3965316"/>
              <a:ext cx="217382" cy="163502"/>
            </a:xfrm>
            <a:custGeom>
              <a:avLst/>
              <a:gdLst>
                <a:gd name="connsiteX0" fmla="*/ 101917 w 111442"/>
                <a:gd name="connsiteY0" fmla="*/ 75248 h 83820"/>
                <a:gd name="connsiteX1" fmla="*/ 9525 w 111442"/>
                <a:gd name="connsiteY1" fmla="*/ 75248 h 83820"/>
                <a:gd name="connsiteX2" fmla="*/ 9525 w 111442"/>
                <a:gd name="connsiteY2" fmla="*/ 42863 h 83820"/>
                <a:gd name="connsiteX3" fmla="*/ 41910 w 111442"/>
                <a:gd name="connsiteY3" fmla="*/ 10478 h 83820"/>
                <a:gd name="connsiteX4" fmla="*/ 69533 w 111442"/>
                <a:gd name="connsiteY4" fmla="*/ 10478 h 83820"/>
                <a:gd name="connsiteX5" fmla="*/ 101917 w 111442"/>
                <a:gd name="connsiteY5" fmla="*/ 42863 h 83820"/>
                <a:gd name="connsiteX6" fmla="*/ 101917 w 111442"/>
                <a:gd name="connsiteY6" fmla="*/ 75248 h 83820"/>
                <a:gd name="connsiteX7" fmla="*/ 69533 w 111442"/>
                <a:gd name="connsiteY7" fmla="*/ 0 h 83820"/>
                <a:gd name="connsiteX8" fmla="*/ 41910 w 111442"/>
                <a:gd name="connsiteY8" fmla="*/ 0 h 83820"/>
                <a:gd name="connsiteX9" fmla="*/ 0 w 111442"/>
                <a:gd name="connsiteY9" fmla="*/ 41910 h 83820"/>
                <a:gd name="connsiteX10" fmla="*/ 0 w 111442"/>
                <a:gd name="connsiteY10" fmla="*/ 79058 h 83820"/>
                <a:gd name="connsiteX11" fmla="*/ 4763 w 111442"/>
                <a:gd name="connsiteY11" fmla="*/ 83820 h 83820"/>
                <a:gd name="connsiteX12" fmla="*/ 106680 w 111442"/>
                <a:gd name="connsiteY12" fmla="*/ 83820 h 83820"/>
                <a:gd name="connsiteX13" fmla="*/ 111442 w 111442"/>
                <a:gd name="connsiteY13" fmla="*/ 79058 h 83820"/>
                <a:gd name="connsiteX14" fmla="*/ 111442 w 111442"/>
                <a:gd name="connsiteY14" fmla="*/ 41910 h 83820"/>
                <a:gd name="connsiteX15" fmla="*/ 69533 w 111442"/>
                <a:gd name="connsiteY15" fmla="*/ 0 h 8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1442" h="83820">
                  <a:moveTo>
                    <a:pt x="101917" y="75248"/>
                  </a:moveTo>
                  <a:lnTo>
                    <a:pt x="9525" y="75248"/>
                  </a:lnTo>
                  <a:lnTo>
                    <a:pt x="9525" y="42863"/>
                  </a:lnTo>
                  <a:cubicBezTo>
                    <a:pt x="9525" y="24765"/>
                    <a:pt x="23813" y="10478"/>
                    <a:pt x="41910" y="10478"/>
                  </a:cubicBezTo>
                  <a:lnTo>
                    <a:pt x="69533" y="10478"/>
                  </a:lnTo>
                  <a:cubicBezTo>
                    <a:pt x="87630" y="10478"/>
                    <a:pt x="101917" y="24765"/>
                    <a:pt x="101917" y="42863"/>
                  </a:cubicBezTo>
                  <a:lnTo>
                    <a:pt x="101917" y="75248"/>
                  </a:lnTo>
                  <a:close/>
                  <a:moveTo>
                    <a:pt x="69533" y="0"/>
                  </a:moveTo>
                  <a:lnTo>
                    <a:pt x="41910" y="0"/>
                  </a:lnTo>
                  <a:cubicBezTo>
                    <a:pt x="19050" y="0"/>
                    <a:pt x="0" y="19050"/>
                    <a:pt x="0" y="41910"/>
                  </a:cubicBezTo>
                  <a:lnTo>
                    <a:pt x="0" y="79058"/>
                  </a:lnTo>
                  <a:cubicBezTo>
                    <a:pt x="0" y="81915"/>
                    <a:pt x="1905" y="83820"/>
                    <a:pt x="4763" y="83820"/>
                  </a:cubicBezTo>
                  <a:lnTo>
                    <a:pt x="106680" y="83820"/>
                  </a:lnTo>
                  <a:cubicBezTo>
                    <a:pt x="109538" y="83820"/>
                    <a:pt x="111442" y="81915"/>
                    <a:pt x="111442" y="79058"/>
                  </a:cubicBezTo>
                  <a:lnTo>
                    <a:pt x="111442" y="41910"/>
                  </a:lnTo>
                  <a:cubicBezTo>
                    <a:pt x="111442" y="19050"/>
                    <a:pt x="92392" y="0"/>
                    <a:pt x="69533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9" name="Freeform: Shape 113">
              <a:extLst>
                <a:ext uri="{FF2B5EF4-FFF2-40B4-BE49-F238E27FC236}">
                  <a16:creationId xmlns:a16="http://schemas.microsoft.com/office/drawing/2014/main" id="{41D92382-25A7-059A-FA16-AA132BC84241}"/>
                </a:ext>
              </a:extLst>
            </p:cNvPr>
            <p:cNvSpPr/>
            <p:nvPr/>
          </p:nvSpPr>
          <p:spPr>
            <a:xfrm>
              <a:off x="4834220" y="3851981"/>
              <a:ext cx="68744" cy="18580"/>
            </a:xfrm>
            <a:custGeom>
              <a:avLst/>
              <a:gdLst>
                <a:gd name="connsiteX0" fmla="*/ 30480 w 35242"/>
                <a:gd name="connsiteY0" fmla="*/ 0 h 9525"/>
                <a:gd name="connsiteX1" fmla="*/ 4763 w 35242"/>
                <a:gd name="connsiteY1" fmla="*/ 0 h 9525"/>
                <a:gd name="connsiteX2" fmla="*/ 0 w 35242"/>
                <a:gd name="connsiteY2" fmla="*/ 4763 h 9525"/>
                <a:gd name="connsiteX3" fmla="*/ 4763 w 35242"/>
                <a:gd name="connsiteY3" fmla="*/ 9525 h 9525"/>
                <a:gd name="connsiteX4" fmla="*/ 30480 w 35242"/>
                <a:gd name="connsiteY4" fmla="*/ 9525 h 9525"/>
                <a:gd name="connsiteX5" fmla="*/ 35242 w 35242"/>
                <a:gd name="connsiteY5" fmla="*/ 4763 h 9525"/>
                <a:gd name="connsiteX6" fmla="*/ 30480 w 35242"/>
                <a:gd name="connsiteY6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242" h="9525">
                  <a:moveTo>
                    <a:pt x="30480" y="0"/>
                  </a:moveTo>
                  <a:lnTo>
                    <a:pt x="4763" y="0"/>
                  </a:lnTo>
                  <a:cubicBezTo>
                    <a:pt x="1905" y="0"/>
                    <a:pt x="0" y="1905"/>
                    <a:pt x="0" y="4763"/>
                  </a:cubicBezTo>
                  <a:cubicBezTo>
                    <a:pt x="0" y="7620"/>
                    <a:pt x="1905" y="9525"/>
                    <a:pt x="4763" y="9525"/>
                  </a:cubicBezTo>
                  <a:lnTo>
                    <a:pt x="30480" y="9525"/>
                  </a:lnTo>
                  <a:cubicBezTo>
                    <a:pt x="33338" y="9525"/>
                    <a:pt x="35242" y="7620"/>
                    <a:pt x="35242" y="4763"/>
                  </a:cubicBezTo>
                  <a:cubicBezTo>
                    <a:pt x="35242" y="1905"/>
                    <a:pt x="33338" y="0"/>
                    <a:pt x="3048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0" name="Freeform: Shape 114">
              <a:extLst>
                <a:ext uri="{FF2B5EF4-FFF2-40B4-BE49-F238E27FC236}">
                  <a16:creationId xmlns:a16="http://schemas.microsoft.com/office/drawing/2014/main" id="{1AD7C343-1D05-F233-93DC-55D88B490751}"/>
                </a:ext>
              </a:extLst>
            </p:cNvPr>
            <p:cNvSpPr/>
            <p:nvPr/>
          </p:nvSpPr>
          <p:spPr>
            <a:xfrm>
              <a:off x="4834220" y="3885425"/>
              <a:ext cx="68744" cy="18580"/>
            </a:xfrm>
            <a:custGeom>
              <a:avLst/>
              <a:gdLst>
                <a:gd name="connsiteX0" fmla="*/ 30480 w 35242"/>
                <a:gd name="connsiteY0" fmla="*/ 0 h 9525"/>
                <a:gd name="connsiteX1" fmla="*/ 4763 w 35242"/>
                <a:gd name="connsiteY1" fmla="*/ 0 h 9525"/>
                <a:gd name="connsiteX2" fmla="*/ 0 w 35242"/>
                <a:gd name="connsiteY2" fmla="*/ 4763 h 9525"/>
                <a:gd name="connsiteX3" fmla="*/ 4763 w 35242"/>
                <a:gd name="connsiteY3" fmla="*/ 9525 h 9525"/>
                <a:gd name="connsiteX4" fmla="*/ 30480 w 35242"/>
                <a:gd name="connsiteY4" fmla="*/ 9525 h 9525"/>
                <a:gd name="connsiteX5" fmla="*/ 35242 w 35242"/>
                <a:gd name="connsiteY5" fmla="*/ 4763 h 9525"/>
                <a:gd name="connsiteX6" fmla="*/ 30480 w 35242"/>
                <a:gd name="connsiteY6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242" h="9525">
                  <a:moveTo>
                    <a:pt x="30480" y="0"/>
                  </a:moveTo>
                  <a:lnTo>
                    <a:pt x="4763" y="0"/>
                  </a:lnTo>
                  <a:cubicBezTo>
                    <a:pt x="1905" y="0"/>
                    <a:pt x="0" y="1905"/>
                    <a:pt x="0" y="4763"/>
                  </a:cubicBezTo>
                  <a:cubicBezTo>
                    <a:pt x="0" y="7620"/>
                    <a:pt x="1905" y="9525"/>
                    <a:pt x="4763" y="9525"/>
                  </a:cubicBezTo>
                  <a:lnTo>
                    <a:pt x="30480" y="9525"/>
                  </a:lnTo>
                  <a:cubicBezTo>
                    <a:pt x="33338" y="9525"/>
                    <a:pt x="35242" y="7620"/>
                    <a:pt x="35242" y="4763"/>
                  </a:cubicBezTo>
                  <a:cubicBezTo>
                    <a:pt x="35242" y="1905"/>
                    <a:pt x="33338" y="0"/>
                    <a:pt x="3048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1" name="Freeform: Shape 115">
              <a:extLst>
                <a:ext uri="{FF2B5EF4-FFF2-40B4-BE49-F238E27FC236}">
                  <a16:creationId xmlns:a16="http://schemas.microsoft.com/office/drawing/2014/main" id="{0F6EA6A8-C9AC-3729-D4BE-A087A1B9C8DA}"/>
                </a:ext>
              </a:extLst>
            </p:cNvPr>
            <p:cNvSpPr/>
            <p:nvPr/>
          </p:nvSpPr>
          <p:spPr>
            <a:xfrm>
              <a:off x="4941054" y="3633376"/>
              <a:ext cx="48305" cy="43953"/>
            </a:xfrm>
            <a:custGeom>
              <a:avLst/>
              <a:gdLst>
                <a:gd name="connsiteX0" fmla="*/ 14764 w 24764"/>
                <a:gd name="connsiteY0" fmla="*/ 1578 h 22533"/>
                <a:gd name="connsiteX1" fmla="*/ 1429 w 24764"/>
                <a:gd name="connsiteY1" fmla="*/ 14913 h 22533"/>
                <a:gd name="connsiteX2" fmla="*/ 1429 w 24764"/>
                <a:gd name="connsiteY2" fmla="*/ 21581 h 22533"/>
                <a:gd name="connsiteX3" fmla="*/ 5239 w 24764"/>
                <a:gd name="connsiteY3" fmla="*/ 22533 h 22533"/>
                <a:gd name="connsiteX4" fmla="*/ 9049 w 24764"/>
                <a:gd name="connsiteY4" fmla="*/ 21581 h 22533"/>
                <a:gd name="connsiteX5" fmla="*/ 23336 w 24764"/>
                <a:gd name="connsiteY5" fmla="*/ 7293 h 22533"/>
                <a:gd name="connsiteX6" fmla="*/ 23336 w 24764"/>
                <a:gd name="connsiteY6" fmla="*/ 626 h 22533"/>
                <a:gd name="connsiteX7" fmla="*/ 14764 w 24764"/>
                <a:gd name="connsiteY7" fmla="*/ 1578 h 2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64" h="22533">
                  <a:moveTo>
                    <a:pt x="14764" y="1578"/>
                  </a:moveTo>
                  <a:lnTo>
                    <a:pt x="1429" y="14913"/>
                  </a:lnTo>
                  <a:cubicBezTo>
                    <a:pt x="-476" y="16818"/>
                    <a:pt x="-476" y="19676"/>
                    <a:pt x="1429" y="21581"/>
                  </a:cubicBezTo>
                  <a:cubicBezTo>
                    <a:pt x="2381" y="22533"/>
                    <a:pt x="3334" y="22533"/>
                    <a:pt x="5239" y="22533"/>
                  </a:cubicBezTo>
                  <a:cubicBezTo>
                    <a:pt x="6191" y="22533"/>
                    <a:pt x="8096" y="22533"/>
                    <a:pt x="9049" y="21581"/>
                  </a:cubicBezTo>
                  <a:lnTo>
                    <a:pt x="23336" y="7293"/>
                  </a:lnTo>
                  <a:cubicBezTo>
                    <a:pt x="25241" y="5388"/>
                    <a:pt x="25241" y="2531"/>
                    <a:pt x="23336" y="626"/>
                  </a:cubicBezTo>
                  <a:cubicBezTo>
                    <a:pt x="20479" y="-327"/>
                    <a:pt x="16669" y="-327"/>
                    <a:pt x="14764" y="1578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2" name="Freeform: Shape 116">
              <a:extLst>
                <a:ext uri="{FF2B5EF4-FFF2-40B4-BE49-F238E27FC236}">
                  <a16:creationId xmlns:a16="http://schemas.microsoft.com/office/drawing/2014/main" id="{A9D12F9F-027C-7161-9BA7-44B5B2D546A5}"/>
                </a:ext>
              </a:extLst>
            </p:cNvPr>
            <p:cNvSpPr/>
            <p:nvPr/>
          </p:nvSpPr>
          <p:spPr>
            <a:xfrm>
              <a:off x="4751541" y="3633669"/>
              <a:ext cx="48305" cy="45520"/>
            </a:xfrm>
            <a:custGeom>
              <a:avLst/>
              <a:gdLst>
                <a:gd name="connsiteX0" fmla="*/ 8096 w 24764"/>
                <a:gd name="connsiteY0" fmla="*/ 1429 h 23336"/>
                <a:gd name="connsiteX1" fmla="*/ 1429 w 24764"/>
                <a:gd name="connsiteY1" fmla="*/ 1429 h 23336"/>
                <a:gd name="connsiteX2" fmla="*/ 1429 w 24764"/>
                <a:gd name="connsiteY2" fmla="*/ 8096 h 23336"/>
                <a:gd name="connsiteX3" fmla="*/ 15716 w 24764"/>
                <a:gd name="connsiteY3" fmla="*/ 22384 h 23336"/>
                <a:gd name="connsiteX4" fmla="*/ 19526 w 24764"/>
                <a:gd name="connsiteY4" fmla="*/ 23336 h 23336"/>
                <a:gd name="connsiteX5" fmla="*/ 23336 w 24764"/>
                <a:gd name="connsiteY5" fmla="*/ 22384 h 23336"/>
                <a:gd name="connsiteX6" fmla="*/ 23336 w 24764"/>
                <a:gd name="connsiteY6" fmla="*/ 15716 h 23336"/>
                <a:gd name="connsiteX7" fmla="*/ 8096 w 24764"/>
                <a:gd name="connsiteY7" fmla="*/ 1429 h 23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64" h="23336">
                  <a:moveTo>
                    <a:pt x="8096" y="1429"/>
                  </a:moveTo>
                  <a:cubicBezTo>
                    <a:pt x="6191" y="-476"/>
                    <a:pt x="3334" y="-476"/>
                    <a:pt x="1429" y="1429"/>
                  </a:cubicBezTo>
                  <a:cubicBezTo>
                    <a:pt x="-476" y="3334"/>
                    <a:pt x="-476" y="6191"/>
                    <a:pt x="1429" y="8096"/>
                  </a:cubicBezTo>
                  <a:lnTo>
                    <a:pt x="15716" y="22384"/>
                  </a:lnTo>
                  <a:cubicBezTo>
                    <a:pt x="16669" y="23336"/>
                    <a:pt x="17621" y="23336"/>
                    <a:pt x="19526" y="23336"/>
                  </a:cubicBezTo>
                  <a:cubicBezTo>
                    <a:pt x="20479" y="23336"/>
                    <a:pt x="22384" y="23336"/>
                    <a:pt x="23336" y="22384"/>
                  </a:cubicBezTo>
                  <a:cubicBezTo>
                    <a:pt x="25241" y="20479"/>
                    <a:pt x="25241" y="17621"/>
                    <a:pt x="23336" y="15716"/>
                  </a:cubicBezTo>
                  <a:lnTo>
                    <a:pt x="8096" y="14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3" name="Freeform: Shape 117">
              <a:extLst>
                <a:ext uri="{FF2B5EF4-FFF2-40B4-BE49-F238E27FC236}">
                  <a16:creationId xmlns:a16="http://schemas.microsoft.com/office/drawing/2014/main" id="{1A700E40-D5B2-F4B9-DBAF-8E015412D4EA}"/>
                </a:ext>
              </a:extLst>
            </p:cNvPr>
            <p:cNvSpPr/>
            <p:nvPr/>
          </p:nvSpPr>
          <p:spPr>
            <a:xfrm>
              <a:off x="4973569" y="3740503"/>
              <a:ext cx="57596" cy="18580"/>
            </a:xfrm>
            <a:custGeom>
              <a:avLst/>
              <a:gdLst>
                <a:gd name="connsiteX0" fmla="*/ 24765 w 29527"/>
                <a:gd name="connsiteY0" fmla="*/ 0 h 9525"/>
                <a:gd name="connsiteX1" fmla="*/ 4763 w 29527"/>
                <a:gd name="connsiteY1" fmla="*/ 0 h 9525"/>
                <a:gd name="connsiteX2" fmla="*/ 0 w 29527"/>
                <a:gd name="connsiteY2" fmla="*/ 4763 h 9525"/>
                <a:gd name="connsiteX3" fmla="*/ 4763 w 29527"/>
                <a:gd name="connsiteY3" fmla="*/ 9525 h 9525"/>
                <a:gd name="connsiteX4" fmla="*/ 24765 w 29527"/>
                <a:gd name="connsiteY4" fmla="*/ 9525 h 9525"/>
                <a:gd name="connsiteX5" fmla="*/ 29527 w 29527"/>
                <a:gd name="connsiteY5" fmla="*/ 4763 h 9525"/>
                <a:gd name="connsiteX6" fmla="*/ 24765 w 29527"/>
                <a:gd name="connsiteY6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27" h="9525">
                  <a:moveTo>
                    <a:pt x="24765" y="0"/>
                  </a:moveTo>
                  <a:lnTo>
                    <a:pt x="4763" y="0"/>
                  </a:lnTo>
                  <a:cubicBezTo>
                    <a:pt x="1905" y="0"/>
                    <a:pt x="0" y="1905"/>
                    <a:pt x="0" y="4763"/>
                  </a:cubicBezTo>
                  <a:cubicBezTo>
                    <a:pt x="0" y="7620"/>
                    <a:pt x="1905" y="9525"/>
                    <a:pt x="4763" y="9525"/>
                  </a:cubicBezTo>
                  <a:lnTo>
                    <a:pt x="24765" y="9525"/>
                  </a:lnTo>
                  <a:cubicBezTo>
                    <a:pt x="27622" y="9525"/>
                    <a:pt x="29527" y="7620"/>
                    <a:pt x="29527" y="4763"/>
                  </a:cubicBezTo>
                  <a:cubicBezTo>
                    <a:pt x="29527" y="1905"/>
                    <a:pt x="27622" y="0"/>
                    <a:pt x="24765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4" name="Freeform: Shape 118">
              <a:extLst>
                <a:ext uri="{FF2B5EF4-FFF2-40B4-BE49-F238E27FC236}">
                  <a16:creationId xmlns:a16="http://schemas.microsoft.com/office/drawing/2014/main" id="{2F41F287-8F6F-15A3-07AE-8B0F34893C38}"/>
                </a:ext>
              </a:extLst>
            </p:cNvPr>
            <p:cNvSpPr/>
            <p:nvPr/>
          </p:nvSpPr>
          <p:spPr>
            <a:xfrm>
              <a:off x="4706019" y="3740503"/>
              <a:ext cx="57596" cy="18580"/>
            </a:xfrm>
            <a:custGeom>
              <a:avLst/>
              <a:gdLst>
                <a:gd name="connsiteX0" fmla="*/ 0 w 29527"/>
                <a:gd name="connsiteY0" fmla="*/ 4763 h 9525"/>
                <a:gd name="connsiteX1" fmla="*/ 4763 w 29527"/>
                <a:gd name="connsiteY1" fmla="*/ 9525 h 9525"/>
                <a:gd name="connsiteX2" fmla="*/ 24765 w 29527"/>
                <a:gd name="connsiteY2" fmla="*/ 9525 h 9525"/>
                <a:gd name="connsiteX3" fmla="*/ 29528 w 29527"/>
                <a:gd name="connsiteY3" fmla="*/ 4763 h 9525"/>
                <a:gd name="connsiteX4" fmla="*/ 24765 w 29527"/>
                <a:gd name="connsiteY4" fmla="*/ 0 h 9525"/>
                <a:gd name="connsiteX5" fmla="*/ 4763 w 29527"/>
                <a:gd name="connsiteY5" fmla="*/ 0 h 9525"/>
                <a:gd name="connsiteX6" fmla="*/ 0 w 29527"/>
                <a:gd name="connsiteY6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27" h="9525">
                  <a:moveTo>
                    <a:pt x="0" y="4763"/>
                  </a:moveTo>
                  <a:cubicBezTo>
                    <a:pt x="0" y="7620"/>
                    <a:pt x="1905" y="9525"/>
                    <a:pt x="4763" y="9525"/>
                  </a:cubicBezTo>
                  <a:lnTo>
                    <a:pt x="24765" y="9525"/>
                  </a:lnTo>
                  <a:cubicBezTo>
                    <a:pt x="27623" y="9525"/>
                    <a:pt x="29528" y="7620"/>
                    <a:pt x="29528" y="4763"/>
                  </a:cubicBezTo>
                  <a:cubicBezTo>
                    <a:pt x="29528" y="1905"/>
                    <a:pt x="27623" y="0"/>
                    <a:pt x="24765" y="0"/>
                  </a:cubicBezTo>
                  <a:lnTo>
                    <a:pt x="4763" y="0"/>
                  </a:lnTo>
                  <a:cubicBezTo>
                    <a:pt x="2858" y="0"/>
                    <a:pt x="0" y="2857"/>
                    <a:pt x="0" y="476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5" name="Freeform: Shape 119">
              <a:extLst>
                <a:ext uri="{FF2B5EF4-FFF2-40B4-BE49-F238E27FC236}">
                  <a16:creationId xmlns:a16="http://schemas.microsoft.com/office/drawing/2014/main" id="{2CE7C5E3-BE4B-CD16-7D2D-143982C09936}"/>
                </a:ext>
              </a:extLst>
            </p:cNvPr>
            <p:cNvSpPr/>
            <p:nvPr/>
          </p:nvSpPr>
          <p:spPr>
            <a:xfrm>
              <a:off x="4860231" y="3588149"/>
              <a:ext cx="18580" cy="57596"/>
            </a:xfrm>
            <a:custGeom>
              <a:avLst/>
              <a:gdLst>
                <a:gd name="connsiteX0" fmla="*/ 9525 w 9525"/>
                <a:gd name="connsiteY0" fmla="*/ 24765 h 29527"/>
                <a:gd name="connsiteX1" fmla="*/ 9525 w 9525"/>
                <a:gd name="connsiteY1" fmla="*/ 4763 h 29527"/>
                <a:gd name="connsiteX2" fmla="*/ 4763 w 9525"/>
                <a:gd name="connsiteY2" fmla="*/ 0 h 29527"/>
                <a:gd name="connsiteX3" fmla="*/ 0 w 9525"/>
                <a:gd name="connsiteY3" fmla="*/ 4763 h 29527"/>
                <a:gd name="connsiteX4" fmla="*/ 0 w 9525"/>
                <a:gd name="connsiteY4" fmla="*/ 24765 h 29527"/>
                <a:gd name="connsiteX5" fmla="*/ 4763 w 9525"/>
                <a:gd name="connsiteY5" fmla="*/ 29528 h 29527"/>
                <a:gd name="connsiteX6" fmla="*/ 9525 w 9525"/>
                <a:gd name="connsiteY6" fmla="*/ 24765 h 29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" h="29527">
                  <a:moveTo>
                    <a:pt x="9525" y="24765"/>
                  </a:moveTo>
                  <a:lnTo>
                    <a:pt x="9525" y="4763"/>
                  </a:lnTo>
                  <a:cubicBezTo>
                    <a:pt x="9525" y="1905"/>
                    <a:pt x="7620" y="0"/>
                    <a:pt x="4763" y="0"/>
                  </a:cubicBezTo>
                  <a:cubicBezTo>
                    <a:pt x="1905" y="0"/>
                    <a:pt x="0" y="1905"/>
                    <a:pt x="0" y="4763"/>
                  </a:cubicBezTo>
                  <a:lnTo>
                    <a:pt x="0" y="24765"/>
                  </a:lnTo>
                  <a:cubicBezTo>
                    <a:pt x="0" y="27622"/>
                    <a:pt x="1905" y="29528"/>
                    <a:pt x="4763" y="29528"/>
                  </a:cubicBezTo>
                  <a:cubicBezTo>
                    <a:pt x="7620" y="29528"/>
                    <a:pt x="9525" y="27622"/>
                    <a:pt x="9525" y="24765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6" name="Freeform: Shape 120">
              <a:extLst>
                <a:ext uri="{FF2B5EF4-FFF2-40B4-BE49-F238E27FC236}">
                  <a16:creationId xmlns:a16="http://schemas.microsoft.com/office/drawing/2014/main" id="{065F2BC2-8DF8-78F2-4003-9EC8A64DCB28}"/>
                </a:ext>
              </a:extLst>
            </p:cNvPr>
            <p:cNvSpPr/>
            <p:nvPr/>
          </p:nvSpPr>
          <p:spPr>
            <a:xfrm>
              <a:off x="4784054" y="3666184"/>
              <a:ext cx="167218" cy="167218"/>
            </a:xfrm>
            <a:custGeom>
              <a:avLst/>
              <a:gdLst>
                <a:gd name="connsiteX0" fmla="*/ 43815 w 85725"/>
                <a:gd name="connsiteY0" fmla="*/ 9525 h 85725"/>
                <a:gd name="connsiteX1" fmla="*/ 77153 w 85725"/>
                <a:gd name="connsiteY1" fmla="*/ 42863 h 85725"/>
                <a:gd name="connsiteX2" fmla="*/ 48578 w 85725"/>
                <a:gd name="connsiteY2" fmla="*/ 76200 h 85725"/>
                <a:gd name="connsiteX3" fmla="*/ 48578 w 85725"/>
                <a:gd name="connsiteY3" fmla="*/ 47625 h 85725"/>
                <a:gd name="connsiteX4" fmla="*/ 56198 w 85725"/>
                <a:gd name="connsiteY4" fmla="*/ 47625 h 85725"/>
                <a:gd name="connsiteX5" fmla="*/ 60960 w 85725"/>
                <a:gd name="connsiteY5" fmla="*/ 42863 h 85725"/>
                <a:gd name="connsiteX6" fmla="*/ 56198 w 85725"/>
                <a:gd name="connsiteY6" fmla="*/ 38100 h 85725"/>
                <a:gd name="connsiteX7" fmla="*/ 30480 w 85725"/>
                <a:gd name="connsiteY7" fmla="*/ 38100 h 85725"/>
                <a:gd name="connsiteX8" fmla="*/ 25718 w 85725"/>
                <a:gd name="connsiteY8" fmla="*/ 42863 h 85725"/>
                <a:gd name="connsiteX9" fmla="*/ 30480 w 85725"/>
                <a:gd name="connsiteY9" fmla="*/ 47625 h 85725"/>
                <a:gd name="connsiteX10" fmla="*/ 38100 w 85725"/>
                <a:gd name="connsiteY10" fmla="*/ 47625 h 85725"/>
                <a:gd name="connsiteX11" fmla="*/ 38100 w 85725"/>
                <a:gd name="connsiteY11" fmla="*/ 76200 h 85725"/>
                <a:gd name="connsiteX12" fmla="*/ 9525 w 85725"/>
                <a:gd name="connsiteY12" fmla="*/ 42863 h 85725"/>
                <a:gd name="connsiteX13" fmla="*/ 43815 w 85725"/>
                <a:gd name="connsiteY13" fmla="*/ 9525 h 85725"/>
                <a:gd name="connsiteX14" fmla="*/ 0 w 85725"/>
                <a:gd name="connsiteY14" fmla="*/ 42863 h 85725"/>
                <a:gd name="connsiteX15" fmla="*/ 42863 w 85725"/>
                <a:gd name="connsiteY15" fmla="*/ 85725 h 85725"/>
                <a:gd name="connsiteX16" fmla="*/ 85725 w 85725"/>
                <a:gd name="connsiteY16" fmla="*/ 42863 h 85725"/>
                <a:gd name="connsiteX17" fmla="*/ 42863 w 85725"/>
                <a:gd name="connsiteY17" fmla="*/ 0 h 85725"/>
                <a:gd name="connsiteX18" fmla="*/ 0 w 85725"/>
                <a:gd name="connsiteY18" fmla="*/ 42863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5725" h="85725">
                  <a:moveTo>
                    <a:pt x="43815" y="9525"/>
                  </a:moveTo>
                  <a:cubicBezTo>
                    <a:pt x="61913" y="9525"/>
                    <a:pt x="77153" y="24765"/>
                    <a:pt x="77153" y="42863"/>
                  </a:cubicBezTo>
                  <a:cubicBezTo>
                    <a:pt x="77153" y="60007"/>
                    <a:pt x="64770" y="73342"/>
                    <a:pt x="48578" y="76200"/>
                  </a:cubicBezTo>
                  <a:lnTo>
                    <a:pt x="48578" y="47625"/>
                  </a:lnTo>
                  <a:lnTo>
                    <a:pt x="56198" y="47625"/>
                  </a:lnTo>
                  <a:cubicBezTo>
                    <a:pt x="59055" y="47625"/>
                    <a:pt x="60960" y="45720"/>
                    <a:pt x="60960" y="42863"/>
                  </a:cubicBezTo>
                  <a:cubicBezTo>
                    <a:pt x="60960" y="40005"/>
                    <a:pt x="59055" y="38100"/>
                    <a:pt x="56198" y="38100"/>
                  </a:cubicBezTo>
                  <a:lnTo>
                    <a:pt x="30480" y="38100"/>
                  </a:lnTo>
                  <a:cubicBezTo>
                    <a:pt x="27623" y="38100"/>
                    <a:pt x="25718" y="40005"/>
                    <a:pt x="25718" y="42863"/>
                  </a:cubicBezTo>
                  <a:cubicBezTo>
                    <a:pt x="25718" y="45720"/>
                    <a:pt x="27623" y="47625"/>
                    <a:pt x="30480" y="47625"/>
                  </a:cubicBezTo>
                  <a:lnTo>
                    <a:pt x="38100" y="47625"/>
                  </a:lnTo>
                  <a:lnTo>
                    <a:pt x="38100" y="76200"/>
                  </a:lnTo>
                  <a:cubicBezTo>
                    <a:pt x="21908" y="74295"/>
                    <a:pt x="9525" y="60007"/>
                    <a:pt x="9525" y="42863"/>
                  </a:cubicBezTo>
                  <a:cubicBezTo>
                    <a:pt x="9525" y="24765"/>
                    <a:pt x="24765" y="9525"/>
                    <a:pt x="43815" y="9525"/>
                  </a:cubicBezTo>
                  <a:moveTo>
                    <a:pt x="0" y="42863"/>
                  </a:moveTo>
                  <a:cubicBezTo>
                    <a:pt x="0" y="66675"/>
                    <a:pt x="19050" y="85725"/>
                    <a:pt x="42863" y="85725"/>
                  </a:cubicBezTo>
                  <a:cubicBezTo>
                    <a:pt x="66675" y="85725"/>
                    <a:pt x="85725" y="66675"/>
                    <a:pt x="85725" y="42863"/>
                  </a:cubicBezTo>
                  <a:cubicBezTo>
                    <a:pt x="85725" y="19050"/>
                    <a:pt x="66675" y="0"/>
                    <a:pt x="42863" y="0"/>
                  </a:cubicBezTo>
                  <a:cubicBezTo>
                    <a:pt x="19050" y="0"/>
                    <a:pt x="0" y="19050"/>
                    <a:pt x="0" y="4286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pic>
        <p:nvPicPr>
          <p:cNvPr id="157" name="Graphic 156">
            <a:extLst>
              <a:ext uri="{FF2B5EF4-FFF2-40B4-BE49-F238E27FC236}">
                <a16:creationId xmlns:a16="http://schemas.microsoft.com/office/drawing/2014/main" id="{E3C74528-E291-72E1-BF13-049E1140A1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33291" y="1785399"/>
            <a:ext cx="470983" cy="483377"/>
          </a:xfrm>
          <a:prstGeom prst="rect">
            <a:avLst/>
          </a:prstGeom>
        </p:spPr>
      </p:pic>
      <p:pic>
        <p:nvPicPr>
          <p:cNvPr id="158" name="Graphic 157">
            <a:extLst>
              <a:ext uri="{FF2B5EF4-FFF2-40B4-BE49-F238E27FC236}">
                <a16:creationId xmlns:a16="http://schemas.microsoft.com/office/drawing/2014/main" id="{AD1FD3B9-58BD-7D7D-033F-66BC0F839F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45723" y="2295224"/>
            <a:ext cx="901944" cy="561588"/>
          </a:xfrm>
          <a:prstGeom prst="rect">
            <a:avLst/>
          </a:prstGeom>
        </p:spPr>
      </p:pic>
      <p:pic>
        <p:nvPicPr>
          <p:cNvPr id="159" name="Graphic 158">
            <a:extLst>
              <a:ext uri="{FF2B5EF4-FFF2-40B4-BE49-F238E27FC236}">
                <a16:creationId xmlns:a16="http://schemas.microsoft.com/office/drawing/2014/main" id="{C2F137AA-C1E9-6F55-552B-10EA885990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52293" y="4731109"/>
            <a:ext cx="697297" cy="769431"/>
          </a:xfrm>
          <a:prstGeom prst="rect">
            <a:avLst/>
          </a:prstGeom>
        </p:spPr>
      </p:pic>
      <p:pic>
        <p:nvPicPr>
          <p:cNvPr id="160" name="Graphic 159">
            <a:extLst>
              <a:ext uri="{FF2B5EF4-FFF2-40B4-BE49-F238E27FC236}">
                <a16:creationId xmlns:a16="http://schemas.microsoft.com/office/drawing/2014/main" id="{581F05C9-4C2F-0E43-B0B1-2C122E87045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792200" y="3396050"/>
            <a:ext cx="862348" cy="760895"/>
          </a:xfrm>
          <a:prstGeom prst="rect">
            <a:avLst/>
          </a:prstGeom>
        </p:spPr>
      </p:pic>
      <p:pic>
        <p:nvPicPr>
          <p:cNvPr id="161" name="Graphic 160" descr="Classroom outline">
            <a:extLst>
              <a:ext uri="{FF2B5EF4-FFF2-40B4-BE49-F238E27FC236}">
                <a16:creationId xmlns:a16="http://schemas.microsoft.com/office/drawing/2014/main" id="{90D89705-042F-0E82-1A4A-7066AB7748F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022823" y="2971800"/>
            <a:ext cx="914400" cy="914400"/>
          </a:xfrm>
          <a:prstGeom prst="rect">
            <a:avLst/>
          </a:prstGeom>
        </p:spPr>
      </p:pic>
      <p:sp>
        <p:nvSpPr>
          <p:cNvPr id="162" name="TextBox 9">
            <a:extLst>
              <a:ext uri="{FF2B5EF4-FFF2-40B4-BE49-F238E27FC236}">
                <a16:creationId xmlns:a16="http://schemas.microsoft.com/office/drawing/2014/main" id="{0563C2DD-5CC9-F787-3C50-5F7E1AAEE5E0}"/>
              </a:ext>
            </a:extLst>
          </p:cNvPr>
          <p:cNvSpPr txBox="1"/>
          <p:nvPr/>
        </p:nvSpPr>
        <p:spPr>
          <a:xfrm>
            <a:off x="2909210" y="4450051"/>
            <a:ext cx="108676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1100">
                <a:solidFill>
                  <a:schemeClr val="bg1"/>
                </a:solidFill>
                <a:latin typeface="Aptos" panose="020B0004020202020204" pitchFamily="34" charset="0"/>
              </a:rPr>
              <a:t>students enrolled in</a:t>
            </a:r>
            <a:br>
              <a:rPr lang="en-US" sz="1100">
                <a:solidFill>
                  <a:schemeClr val="bg1"/>
                </a:solidFill>
                <a:latin typeface="Aptos" panose="020B0004020202020204" pitchFamily="34" charset="0"/>
              </a:rPr>
            </a:br>
            <a:r>
              <a:rPr lang="en-US" sz="1100">
                <a:solidFill>
                  <a:schemeClr val="bg1"/>
                </a:solidFill>
                <a:latin typeface="Aptos" panose="020B0004020202020204" pitchFamily="34" charset="0"/>
              </a:rPr>
              <a:t>EIT-labelled </a:t>
            </a:r>
            <a:r>
              <a:rPr lang="en-US" sz="1100" err="1">
                <a:solidFill>
                  <a:schemeClr val="bg1"/>
                </a:solidFill>
                <a:latin typeface="Aptos" panose="020B0004020202020204" pitchFamily="34" charset="0"/>
              </a:rPr>
              <a:t>programmes</a:t>
            </a:r>
            <a:endParaRPr lang="en-US" sz="1100" b="0" i="0" u="none" strike="noStrike">
              <a:solidFill>
                <a:schemeClr val="bg1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163" name="TextBox 10">
            <a:extLst>
              <a:ext uri="{FF2B5EF4-FFF2-40B4-BE49-F238E27FC236}">
                <a16:creationId xmlns:a16="http://schemas.microsoft.com/office/drawing/2014/main" id="{A07C06CA-A5D6-042C-BF4E-E838FC046EFB}"/>
              </a:ext>
            </a:extLst>
          </p:cNvPr>
          <p:cNvSpPr txBox="1"/>
          <p:nvPr/>
        </p:nvSpPr>
        <p:spPr>
          <a:xfrm>
            <a:off x="2838946" y="3886200"/>
            <a:ext cx="1677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3600" b="1">
                <a:solidFill>
                  <a:schemeClr val="bg1"/>
                </a:solidFill>
                <a:latin typeface="Aptos" panose="020B0004020202020204" pitchFamily="34" charset="0"/>
              </a:rPr>
              <a:t>7,437</a:t>
            </a:r>
            <a:endParaRPr lang="en-US" sz="3600" b="1" i="0" u="none" strike="noStrike">
              <a:solidFill>
                <a:schemeClr val="bg1"/>
              </a:solidFill>
              <a:effectLst/>
              <a:latin typeface="Aptos" panose="020B0004020202020204" pitchFamily="34" charset="0"/>
            </a:endParaRPr>
          </a:p>
        </p:txBody>
      </p:sp>
      <p:pic>
        <p:nvPicPr>
          <p:cNvPr id="164" name="Graphic 163" descr="Newspaper outline">
            <a:extLst>
              <a:ext uri="{FF2B5EF4-FFF2-40B4-BE49-F238E27FC236}">
                <a16:creationId xmlns:a16="http://schemas.microsoft.com/office/drawing/2014/main" id="{F285DFBC-AB64-BE92-2419-C4734B6EA0A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782119" y="4758373"/>
            <a:ext cx="994474" cy="994474"/>
          </a:xfrm>
          <a:prstGeom prst="rect">
            <a:avLst/>
          </a:prstGeom>
        </p:spPr>
      </p:pic>
      <p:pic>
        <p:nvPicPr>
          <p:cNvPr id="165" name="Graphic 164" descr="Internet outline">
            <a:extLst>
              <a:ext uri="{FF2B5EF4-FFF2-40B4-BE49-F238E27FC236}">
                <a16:creationId xmlns:a16="http://schemas.microsoft.com/office/drawing/2014/main" id="{B48D933D-785B-6DAB-8FD5-5EB46CA36EA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707257" y="3639010"/>
            <a:ext cx="838552" cy="838552"/>
          </a:xfrm>
          <a:prstGeom prst="rect">
            <a:avLst/>
          </a:prstGeom>
        </p:spPr>
      </p:pic>
      <p:sp>
        <p:nvSpPr>
          <p:cNvPr id="7" name="Rectangle 10">
            <a:extLst>
              <a:ext uri="{FF2B5EF4-FFF2-40B4-BE49-F238E27FC236}">
                <a16:creationId xmlns:a16="http://schemas.microsoft.com/office/drawing/2014/main" id="{C5E5887E-D67F-68FB-3043-9D793DED8C88}"/>
              </a:ext>
            </a:extLst>
          </p:cNvPr>
          <p:cNvSpPr/>
          <p:nvPr/>
        </p:nvSpPr>
        <p:spPr>
          <a:xfrm>
            <a:off x="344626" y="991400"/>
            <a:ext cx="11678716" cy="3693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BE" sz="1800" b="0" i="0" u="none" strike="noStrike" kern="1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/>
                <a:ea typeface="Aptos" panose="020B0004020202020204" pitchFamily="34" charset="0"/>
                <a:cs typeface="Times New Roman"/>
              </a:rPr>
              <a:t>EIT Food impact in 2024 through the </a:t>
            </a:r>
            <a:r>
              <a:rPr lang="en-BE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lens</a:t>
            </a:r>
            <a:r>
              <a:rPr kumimoji="0" lang="en-BE" sz="1800" b="0" i="0" u="none" strike="noStrike" kern="1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/>
                <a:ea typeface="Aptos" panose="020B0004020202020204" pitchFamily="34" charset="0"/>
                <a:cs typeface="Times New Roman"/>
              </a:rPr>
              <a:t> of EIT KPIs and other</a:t>
            </a:r>
            <a:endParaRPr kumimoji="0" lang="en-US" sz="1800" b="0" i="0" u="none" strike="noStrike" kern="1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ptos"/>
              <a:ea typeface="Aptos" panose="020B0004020202020204" pitchFamily="34" charset="0"/>
              <a:cs typeface="Times New Roman"/>
            </a:endParaRPr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24B7DA9B-738C-15AE-ED8E-F21FDBCA3242}"/>
              </a:ext>
            </a:extLst>
          </p:cNvPr>
          <p:cNvSpPr/>
          <p:nvPr/>
        </p:nvSpPr>
        <p:spPr>
          <a:xfrm>
            <a:off x="3546939" y="6399625"/>
            <a:ext cx="50981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Metrics indicated with * are EIT Core </a:t>
            </a:r>
            <a:r>
              <a:rPr lang="en-US" sz="1050" kern="10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KPIs</a:t>
            </a:r>
            <a:endParaRPr lang="en-US" sz="105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C155E6D5-F6D6-C7DC-09C3-8C63B340EE7F}"/>
              </a:ext>
            </a:extLst>
          </p:cNvPr>
          <p:cNvSpPr/>
          <p:nvPr/>
        </p:nvSpPr>
        <p:spPr>
          <a:xfrm>
            <a:off x="781439" y="1663445"/>
            <a:ext cx="137525" cy="137525"/>
          </a:xfrm>
          <a:prstGeom prst="star5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60560842-3439-B46F-96E1-B1FF46BB7D85}"/>
              </a:ext>
            </a:extLst>
          </p:cNvPr>
          <p:cNvSpPr/>
          <p:nvPr/>
        </p:nvSpPr>
        <p:spPr>
          <a:xfrm>
            <a:off x="5548239" y="1666481"/>
            <a:ext cx="137525" cy="137525"/>
          </a:xfrm>
          <a:prstGeom prst="star5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5E270E00-F02D-F61E-1D5D-9BDDC4D155DB}"/>
              </a:ext>
            </a:extLst>
          </p:cNvPr>
          <p:cNvSpPr/>
          <p:nvPr/>
        </p:nvSpPr>
        <p:spPr>
          <a:xfrm>
            <a:off x="10753232" y="1653701"/>
            <a:ext cx="137525" cy="137525"/>
          </a:xfrm>
          <a:prstGeom prst="star5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tar: 5 Points 14">
            <a:extLst>
              <a:ext uri="{FF2B5EF4-FFF2-40B4-BE49-F238E27FC236}">
                <a16:creationId xmlns:a16="http://schemas.microsoft.com/office/drawing/2014/main" id="{D32F3961-F142-729D-FC59-5D5E56EAC7DF}"/>
              </a:ext>
            </a:extLst>
          </p:cNvPr>
          <p:cNvSpPr/>
          <p:nvPr/>
        </p:nvSpPr>
        <p:spPr>
          <a:xfrm>
            <a:off x="4243691" y="1675418"/>
            <a:ext cx="137525" cy="137525"/>
          </a:xfrm>
          <a:prstGeom prst="star5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99356CD5-FBAC-1372-85FD-9F1F52822409}"/>
              </a:ext>
            </a:extLst>
          </p:cNvPr>
          <p:cNvGrpSpPr/>
          <p:nvPr/>
        </p:nvGrpSpPr>
        <p:grpSpPr>
          <a:xfrm>
            <a:off x="344628" y="409068"/>
            <a:ext cx="3202311" cy="408712"/>
            <a:chOff x="344628" y="409068"/>
            <a:chExt cx="2787359" cy="408712"/>
          </a:xfrm>
        </p:grpSpPr>
        <p:sp>
          <p:nvSpPr>
            <p:cNvPr id="18" name="Rectangle: Diagonal Corners Rounded 1">
              <a:extLst>
                <a:ext uri="{FF2B5EF4-FFF2-40B4-BE49-F238E27FC236}">
                  <a16:creationId xmlns:a16="http://schemas.microsoft.com/office/drawing/2014/main" id="{B0799616-AEB4-263D-25C1-C4171B353D99}"/>
                </a:ext>
              </a:extLst>
            </p:cNvPr>
            <p:cNvSpPr/>
            <p:nvPr/>
          </p:nvSpPr>
          <p:spPr>
            <a:xfrm>
              <a:off x="2632030" y="409068"/>
              <a:ext cx="499957" cy="408712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0049A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: Diagonal Corners Rounded 2">
              <a:extLst>
                <a:ext uri="{FF2B5EF4-FFF2-40B4-BE49-F238E27FC236}">
                  <a16:creationId xmlns:a16="http://schemas.microsoft.com/office/drawing/2014/main" id="{09BFEE9C-6040-1EDD-3F10-64E396A1FA86}"/>
                </a:ext>
              </a:extLst>
            </p:cNvPr>
            <p:cNvSpPr/>
            <p:nvPr/>
          </p:nvSpPr>
          <p:spPr>
            <a:xfrm>
              <a:off x="344628" y="409068"/>
              <a:ext cx="2511215" cy="408712"/>
            </a:xfrm>
            <a:prstGeom prst="round2DiagRect">
              <a:avLst>
                <a:gd name="adj1" fmla="val 0"/>
                <a:gd name="adj2" fmla="val 0"/>
              </a:avLst>
            </a:prstGeom>
            <a:solidFill>
              <a:srgbClr val="0049A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52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 panose="020B0004020202020204" pitchFamily="34" charset="0"/>
                  <a:ea typeface="+mn-ea"/>
                  <a:cs typeface="+mn-cs"/>
                </a:rPr>
                <a:t>Our impact in 2024</a:t>
              </a:r>
            </a:p>
          </p:txBody>
        </p:sp>
      </p:grpSp>
      <p:sp>
        <p:nvSpPr>
          <p:cNvPr id="21" name="Rectangle 13">
            <a:extLst>
              <a:ext uri="{FF2B5EF4-FFF2-40B4-BE49-F238E27FC236}">
                <a16:creationId xmlns:a16="http://schemas.microsoft.com/office/drawing/2014/main" id="{3DF8EE0E-7B46-5E72-D456-E12C29C42F5A}"/>
              </a:ext>
            </a:extLst>
          </p:cNvPr>
          <p:cNvSpPr/>
          <p:nvPr/>
        </p:nvSpPr>
        <p:spPr>
          <a:xfrm>
            <a:off x="344628" y="196765"/>
            <a:ext cx="3202311" cy="168510"/>
          </a:xfrm>
          <a:prstGeom prst="rect">
            <a:avLst/>
          </a:prstGeom>
          <a:solidFill>
            <a:srgbClr val="70B2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all" spc="1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IMPROVING FOOD TOGETHER</a:t>
            </a:r>
          </a:p>
        </p:txBody>
      </p:sp>
    </p:spTree>
    <p:extLst>
      <p:ext uri="{BB962C8B-B14F-4D97-AF65-F5344CB8AC3E}">
        <p14:creationId xmlns:p14="http://schemas.microsoft.com/office/powerpoint/2010/main" val="35708439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B99F2E-BF0A-8519-F20F-119535F91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>
            <a:extLst>
              <a:ext uri="{FF2B5EF4-FFF2-40B4-BE49-F238E27FC236}">
                <a16:creationId xmlns:a16="http://schemas.microsoft.com/office/drawing/2014/main" id="{80701751-5DEB-CAD0-8048-4E966511DA0B}"/>
              </a:ext>
            </a:extLst>
          </p:cNvPr>
          <p:cNvSpPr/>
          <p:nvPr/>
        </p:nvSpPr>
        <p:spPr>
          <a:xfrm>
            <a:off x="344626" y="991400"/>
            <a:ext cx="11678716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n-GB" kern="100" dirty="0">
                <a:solidFill>
                  <a:srgbClr val="333333"/>
                </a:solidFill>
                <a:latin typeface="Aptos"/>
                <a:cs typeface="Times New Roman"/>
              </a:rPr>
              <a:t>EIT Food aims to reduce reliance on EIT grants by expanding and diversifying its income sources.</a:t>
            </a:r>
            <a:endParaRPr lang="en-BE" kern="100" dirty="0">
              <a:solidFill>
                <a:srgbClr val="333333"/>
              </a:solidFill>
              <a:latin typeface="Aptos"/>
              <a:cs typeface="Times New Roman"/>
            </a:endParaRPr>
          </a:p>
          <a:p>
            <a:pPr>
              <a:defRPr/>
            </a:pPr>
            <a:r>
              <a:rPr lang="en-BE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These are the 5 categories recognized by EIT, for central reporting across the KIC community</a:t>
            </a:r>
            <a:r>
              <a:rPr lang="en-BE" kern="100" dirty="0">
                <a:solidFill>
                  <a:srgbClr val="333333"/>
                </a:solidFill>
                <a:latin typeface="Aptos"/>
                <a:cs typeface="Times New Roman"/>
              </a:rPr>
              <a:t>.</a:t>
            </a:r>
            <a:r>
              <a:rPr lang="en-GB" kern="100" dirty="0">
                <a:solidFill>
                  <a:srgbClr val="333333"/>
                </a:solidFill>
                <a:latin typeface="Aptos"/>
                <a:cs typeface="Times New Roman"/>
              </a:rPr>
              <a:t> </a:t>
            </a:r>
            <a:endParaRPr lang="en-US" kern="100" dirty="0">
              <a:solidFill>
                <a:srgbClr val="333333"/>
              </a:solidFill>
              <a:latin typeface="Aptos"/>
              <a:cs typeface="Times New Roman"/>
            </a:endParaRP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CE11CC2C-0DAB-B9E7-A1B0-87A7944C2224}"/>
              </a:ext>
            </a:extLst>
          </p:cNvPr>
          <p:cNvGrpSpPr/>
          <p:nvPr/>
        </p:nvGrpSpPr>
        <p:grpSpPr>
          <a:xfrm>
            <a:off x="344628" y="409068"/>
            <a:ext cx="4591266" cy="408712"/>
            <a:chOff x="344628" y="409068"/>
            <a:chExt cx="2787359" cy="408712"/>
          </a:xfrm>
        </p:grpSpPr>
        <p:sp>
          <p:nvSpPr>
            <p:cNvPr id="18" name="Rectangle: Diagonal Corners Rounded 1">
              <a:extLst>
                <a:ext uri="{FF2B5EF4-FFF2-40B4-BE49-F238E27FC236}">
                  <a16:creationId xmlns:a16="http://schemas.microsoft.com/office/drawing/2014/main" id="{1B6EF037-CF04-31BD-ECA8-AA508F0B23D1}"/>
                </a:ext>
              </a:extLst>
            </p:cNvPr>
            <p:cNvSpPr/>
            <p:nvPr/>
          </p:nvSpPr>
          <p:spPr>
            <a:xfrm>
              <a:off x="2632030" y="409068"/>
              <a:ext cx="499957" cy="408712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0049A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: Diagonal Corners Rounded 2">
              <a:extLst>
                <a:ext uri="{FF2B5EF4-FFF2-40B4-BE49-F238E27FC236}">
                  <a16:creationId xmlns:a16="http://schemas.microsoft.com/office/drawing/2014/main" id="{4D5D303D-F31B-0308-01A5-24242E4B6912}"/>
                </a:ext>
              </a:extLst>
            </p:cNvPr>
            <p:cNvSpPr/>
            <p:nvPr/>
          </p:nvSpPr>
          <p:spPr>
            <a:xfrm>
              <a:off x="344628" y="409068"/>
              <a:ext cx="2511215" cy="408712"/>
            </a:xfrm>
            <a:prstGeom prst="round2DiagRect">
              <a:avLst>
                <a:gd name="adj1" fmla="val 0"/>
                <a:gd name="adj2" fmla="val 0"/>
              </a:avLst>
            </a:prstGeom>
            <a:solidFill>
              <a:srgbClr val="0049A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52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BE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 panose="020B0004020202020204" pitchFamily="34" charset="0"/>
                  <a:ea typeface="+mn-ea"/>
                  <a:cs typeface="+mn-cs"/>
                </a:rPr>
                <a:t>Financial Sustainability</a:t>
              </a: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1" name="Rectangle 13">
            <a:extLst>
              <a:ext uri="{FF2B5EF4-FFF2-40B4-BE49-F238E27FC236}">
                <a16:creationId xmlns:a16="http://schemas.microsoft.com/office/drawing/2014/main" id="{034A36D6-E519-A873-ACDD-F6AFE94308A3}"/>
              </a:ext>
            </a:extLst>
          </p:cNvPr>
          <p:cNvSpPr/>
          <p:nvPr/>
        </p:nvSpPr>
        <p:spPr>
          <a:xfrm>
            <a:off x="344628" y="196765"/>
            <a:ext cx="3202311" cy="168510"/>
          </a:xfrm>
          <a:prstGeom prst="rect">
            <a:avLst/>
          </a:prstGeom>
          <a:solidFill>
            <a:srgbClr val="70B2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all" spc="1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IMPROVING FOOD TOGETHER</a:t>
            </a:r>
          </a:p>
        </p:txBody>
      </p:sp>
      <p:graphicFrame>
        <p:nvGraphicFramePr>
          <p:cNvPr id="2" name="Tabel 14">
            <a:extLst>
              <a:ext uri="{FF2B5EF4-FFF2-40B4-BE49-F238E27FC236}">
                <a16:creationId xmlns:a16="http://schemas.microsoft.com/office/drawing/2014/main" id="{027C147F-12BB-EF08-ADAB-1CCA7C24A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201659"/>
              </p:ext>
            </p:extLst>
          </p:nvPr>
        </p:nvGraphicFramePr>
        <p:xfrm>
          <a:off x="806447" y="1831822"/>
          <a:ext cx="5939586" cy="1828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73596">
                  <a:extLst>
                    <a:ext uri="{9D8B030D-6E8A-4147-A177-3AD203B41FA5}">
                      <a16:colId xmlns:a16="http://schemas.microsoft.com/office/drawing/2014/main" val="1665939963"/>
                    </a:ext>
                  </a:extLst>
                </a:gridCol>
                <a:gridCol w="1148314">
                  <a:extLst>
                    <a:ext uri="{9D8B030D-6E8A-4147-A177-3AD203B41FA5}">
                      <a16:colId xmlns:a16="http://schemas.microsoft.com/office/drawing/2014/main" val="2654310868"/>
                    </a:ext>
                  </a:extLst>
                </a:gridCol>
                <a:gridCol w="1217676">
                  <a:extLst>
                    <a:ext uri="{9D8B030D-6E8A-4147-A177-3AD203B41FA5}">
                      <a16:colId xmlns:a16="http://schemas.microsoft.com/office/drawing/2014/main" val="3742464118"/>
                    </a:ext>
                  </a:extLst>
                </a:gridCol>
              </a:tblGrid>
              <a:tr h="23555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ptos"/>
                        </a:rPr>
                        <a:t>Revenue stream</a:t>
                      </a:r>
                      <a:endParaRPr lang="en-BE" sz="1200" dirty="0">
                        <a:latin typeface="Apto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ptos"/>
                        </a:rPr>
                        <a:t>2024 </a:t>
                      </a:r>
                      <a:br>
                        <a:rPr lang="en-GB" sz="1200" dirty="0">
                          <a:latin typeface="Aptos"/>
                        </a:rPr>
                      </a:br>
                      <a:r>
                        <a:rPr lang="en-GB" sz="1200" dirty="0">
                          <a:latin typeface="Aptos"/>
                        </a:rPr>
                        <a:t>Actuals</a:t>
                      </a:r>
                      <a:r>
                        <a:rPr lang="en-BE" sz="1200" dirty="0">
                          <a:latin typeface="Aptos"/>
                        </a:rPr>
                        <a:t>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ptos"/>
                        </a:rPr>
                        <a:t>2024 Contracted </a:t>
                      </a:r>
                      <a:r>
                        <a:rPr lang="en-BE" sz="1200" dirty="0">
                          <a:latin typeface="Aptos"/>
                        </a:rPr>
                        <a:t>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121817"/>
                  </a:ext>
                </a:extLst>
              </a:tr>
              <a:tr h="131992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ptos"/>
                        </a:rPr>
                        <a:t>Alternative funding sources (public and private)</a:t>
                      </a:r>
                      <a:endParaRPr lang="en-BE" sz="1200" dirty="0">
                        <a:latin typeface="Aptos"/>
                      </a:endParaRPr>
                    </a:p>
                  </a:txBody>
                  <a:tcPr>
                    <a:solidFill>
                      <a:srgbClr val="630F7A">
                        <a:alpha val="1098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 kern="1200" dirty="0">
                          <a:solidFill>
                            <a:schemeClr val="dk1"/>
                          </a:solidFill>
                          <a:latin typeface="Aptos"/>
                          <a:ea typeface="+mn-ea"/>
                          <a:cs typeface="+mn-cs"/>
                        </a:rPr>
                        <a:t>37%</a:t>
                      </a:r>
                    </a:p>
                  </a:txBody>
                  <a:tcPr marL="7620" marR="7620" marT="7620" marB="0" anchor="b">
                    <a:solidFill>
                      <a:srgbClr val="630F7A">
                        <a:alpha val="1098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 kern="1200" dirty="0">
                          <a:solidFill>
                            <a:schemeClr val="dk1"/>
                          </a:solidFill>
                          <a:latin typeface="Aptos"/>
                          <a:ea typeface="+mn-ea"/>
                          <a:cs typeface="+mn-cs"/>
                        </a:rPr>
                        <a:t>66%</a:t>
                      </a:r>
                    </a:p>
                  </a:txBody>
                  <a:tcPr marL="7620" marR="7620" marT="7620" marB="0" anchor="b">
                    <a:solidFill>
                      <a:srgbClr val="630F7A">
                        <a:alpha val="1098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4988484"/>
                  </a:ext>
                </a:extLst>
              </a:tr>
              <a:tr h="23555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ptos"/>
                        </a:rPr>
                        <a:t>Membership fees</a:t>
                      </a:r>
                      <a:endParaRPr lang="en-BE" sz="1200" dirty="0">
                        <a:latin typeface="Aptos"/>
                      </a:endParaRPr>
                    </a:p>
                  </a:txBody>
                  <a:tcPr>
                    <a:solidFill>
                      <a:srgbClr val="630F7A">
                        <a:alpha val="1098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 kern="1200" dirty="0">
                          <a:solidFill>
                            <a:schemeClr val="dk1"/>
                          </a:solidFill>
                          <a:latin typeface="Aptos"/>
                          <a:ea typeface="+mn-ea"/>
                          <a:cs typeface="+mn-cs"/>
                        </a:rPr>
                        <a:t>31%</a:t>
                      </a:r>
                    </a:p>
                  </a:txBody>
                  <a:tcPr marL="7620" marR="7620" marT="7620" marB="0" anchor="b">
                    <a:solidFill>
                      <a:srgbClr val="630F7A">
                        <a:alpha val="1098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 kern="1200" dirty="0">
                          <a:solidFill>
                            <a:schemeClr val="dk1"/>
                          </a:solidFill>
                          <a:latin typeface="Aptos"/>
                          <a:ea typeface="+mn-ea"/>
                          <a:cs typeface="+mn-cs"/>
                        </a:rPr>
                        <a:t>15%</a:t>
                      </a:r>
                    </a:p>
                  </a:txBody>
                  <a:tcPr marL="7620" marR="7620" marT="7620" marB="0" anchor="b">
                    <a:solidFill>
                      <a:srgbClr val="630F7A">
                        <a:alpha val="1098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784363"/>
                  </a:ext>
                </a:extLst>
              </a:tr>
              <a:tr h="235555">
                <a:tc>
                  <a:txBody>
                    <a:bodyPr/>
                    <a:lstStyle/>
                    <a:p>
                      <a:r>
                        <a:rPr lang="en-US" sz="1200">
                          <a:latin typeface="Aptos"/>
                        </a:rPr>
                        <a:t>Services and consulting</a:t>
                      </a:r>
                      <a:endParaRPr lang="en-BE" sz="1200">
                        <a:latin typeface="Aptos"/>
                      </a:endParaRPr>
                    </a:p>
                  </a:txBody>
                  <a:tcPr>
                    <a:solidFill>
                      <a:srgbClr val="630F7A">
                        <a:alpha val="1098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 kern="1200">
                          <a:solidFill>
                            <a:schemeClr val="dk1"/>
                          </a:solidFill>
                          <a:latin typeface="Aptos"/>
                          <a:ea typeface="+mn-ea"/>
                          <a:cs typeface="+mn-cs"/>
                        </a:rPr>
                        <a:t>19%</a:t>
                      </a:r>
                    </a:p>
                  </a:txBody>
                  <a:tcPr marL="7620" marR="7620" marT="7620" marB="0" anchor="b">
                    <a:solidFill>
                      <a:srgbClr val="630F7A">
                        <a:alpha val="1098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 kern="1200" dirty="0">
                          <a:solidFill>
                            <a:schemeClr val="dk1"/>
                          </a:solidFill>
                          <a:latin typeface="Aptos"/>
                          <a:ea typeface="+mn-ea"/>
                          <a:cs typeface="+mn-cs"/>
                        </a:rPr>
                        <a:t>13%</a:t>
                      </a:r>
                    </a:p>
                  </a:txBody>
                  <a:tcPr marL="7620" marR="7620" marT="7620" marB="0" anchor="b">
                    <a:solidFill>
                      <a:srgbClr val="630F7A">
                        <a:alpha val="1098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294830"/>
                  </a:ext>
                </a:extLst>
              </a:tr>
              <a:tr h="235555">
                <a:tc>
                  <a:txBody>
                    <a:bodyPr/>
                    <a:lstStyle/>
                    <a:p>
                      <a:r>
                        <a:rPr lang="en-US" sz="1200">
                          <a:latin typeface="Aptos"/>
                        </a:rPr>
                        <a:t>Education </a:t>
                      </a:r>
                      <a:endParaRPr lang="en-BE" sz="1200">
                        <a:latin typeface="Aptos"/>
                      </a:endParaRPr>
                    </a:p>
                  </a:txBody>
                  <a:tcPr>
                    <a:solidFill>
                      <a:srgbClr val="630F7A">
                        <a:alpha val="1098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 kern="1200">
                          <a:solidFill>
                            <a:schemeClr val="dk1"/>
                          </a:solidFill>
                          <a:latin typeface="Aptos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marL="7620" marR="7620" marT="7620" marB="0" anchor="b">
                    <a:solidFill>
                      <a:srgbClr val="630F7A">
                        <a:alpha val="1098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 kern="1200" dirty="0">
                          <a:solidFill>
                            <a:schemeClr val="dk1"/>
                          </a:solidFill>
                          <a:latin typeface="Aptos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7620" marR="7620" marT="7620" marB="0" anchor="b">
                    <a:solidFill>
                      <a:srgbClr val="630F7A">
                        <a:alpha val="1098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9473994"/>
                  </a:ext>
                </a:extLst>
              </a:tr>
              <a:tr h="23555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ptos"/>
                        </a:rPr>
                        <a:t>Income generated by ROI and equity</a:t>
                      </a:r>
                      <a:endParaRPr lang="en-BE" sz="1200" dirty="0">
                        <a:latin typeface="Aptos"/>
                      </a:endParaRPr>
                    </a:p>
                  </a:txBody>
                  <a:tcPr>
                    <a:solidFill>
                      <a:srgbClr val="630F7A">
                        <a:alpha val="1098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 kern="1200" dirty="0">
                          <a:solidFill>
                            <a:schemeClr val="dk1"/>
                          </a:solidFill>
                          <a:latin typeface="Aptos"/>
                          <a:ea typeface="+mn-ea"/>
                          <a:cs typeface="+mn-cs"/>
                        </a:rPr>
                        <a:t>8%</a:t>
                      </a:r>
                    </a:p>
                  </a:txBody>
                  <a:tcPr marL="7620" marR="7620" marT="7620" marB="0" anchor="b">
                    <a:solidFill>
                      <a:srgbClr val="630F7A">
                        <a:alpha val="1098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BE" sz="1200" kern="1200" dirty="0">
                          <a:solidFill>
                            <a:schemeClr val="dk1"/>
                          </a:solidFill>
                          <a:latin typeface="Aptos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7620" marR="7620" marT="7620" marB="0" anchor="b">
                    <a:solidFill>
                      <a:srgbClr val="630F7A">
                        <a:alpha val="1098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8542115"/>
                  </a:ext>
                </a:extLst>
              </a:tr>
            </a:tbl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99139816-465F-42D1-549E-BB280784AE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9345149"/>
              </p:ext>
            </p:extLst>
          </p:nvPr>
        </p:nvGraphicFramePr>
        <p:xfrm>
          <a:off x="5628070" y="2263856"/>
          <a:ext cx="6720840" cy="4141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9909440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7BD11C-CA63-334D-8F82-62CA758DD1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>
            <a:extLst>
              <a:ext uri="{FF2B5EF4-FFF2-40B4-BE49-F238E27FC236}">
                <a16:creationId xmlns:a16="http://schemas.microsoft.com/office/drawing/2014/main" id="{6B1A8076-EE52-4854-61FB-680D9F98C075}"/>
              </a:ext>
            </a:extLst>
          </p:cNvPr>
          <p:cNvSpPr/>
          <p:nvPr/>
        </p:nvSpPr>
        <p:spPr>
          <a:xfrm>
            <a:off x="344626" y="991400"/>
            <a:ext cx="11678716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/>
                <a:ea typeface="Aptos" panose="020B0004020202020204" pitchFamily="34" charset="0"/>
                <a:cs typeface="Times New Roman"/>
              </a:rPr>
              <a:t>EIT Food’s financial strategy for 2026–2028</a:t>
            </a:r>
            <a:r>
              <a:rPr kumimoji="0" lang="en-BE" sz="1800" b="0" i="0" u="none" strike="noStrike" kern="1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/>
                <a:ea typeface="Aptos" panose="020B0004020202020204" pitchFamily="34" charset="0"/>
                <a:cs typeface="Times New Roman"/>
              </a:rPr>
              <a:t> and beyond</a:t>
            </a:r>
            <a:r>
              <a:rPr kumimoji="0" lang="en-GB" sz="1800" b="0" i="0" u="none" strike="noStrike" kern="1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/>
                <a:ea typeface="Aptos" panose="020B0004020202020204" pitchFamily="34" charset="0"/>
                <a:cs typeface="Times New Roman"/>
              </a:rPr>
              <a:t> is built on diversification, sustainability, and </a:t>
            </a:r>
            <a:r>
              <a:rPr kumimoji="0" lang="en-GB" sz="1800" b="1" i="0" u="none" strike="noStrike" kern="1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/>
                <a:ea typeface="Aptos" panose="020B0004020202020204" pitchFamily="34" charset="0"/>
                <a:cs typeface="Times New Roman"/>
              </a:rPr>
              <a:t>robust cost management</a:t>
            </a:r>
            <a:r>
              <a:rPr kumimoji="0" lang="en-GB" sz="1800" b="0" i="0" u="none" strike="noStrike" kern="1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/>
                <a:ea typeface="Aptos" panose="020B0004020202020204" pitchFamily="34" charset="0"/>
                <a:cs typeface="Times New Roman"/>
              </a:rPr>
              <a:t>. </a:t>
            </a:r>
            <a:endParaRPr kumimoji="0" lang="en-BE" sz="1800" b="0" i="0" u="none" strike="noStrike" kern="1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ptos"/>
              <a:ea typeface="Aptos" panose="020B0004020202020204" pitchFamily="34" charset="0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/>
                <a:ea typeface="Aptos" panose="020B0004020202020204" pitchFamily="34" charset="0"/>
                <a:cs typeface="Times New Roman"/>
              </a:rPr>
              <a:t>The organisation is shifting towards a model that leverages </a:t>
            </a:r>
            <a:r>
              <a:rPr kumimoji="0" lang="en-GB" sz="1800" b="1" i="0" u="none" strike="noStrike" kern="1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/>
                <a:ea typeface="Aptos" panose="020B0004020202020204" pitchFamily="34" charset="0"/>
                <a:cs typeface="Times New Roman"/>
              </a:rPr>
              <a:t>partnerships</a:t>
            </a:r>
            <a:r>
              <a:rPr kumimoji="0" lang="en-GB" sz="1800" b="0" i="0" u="none" strike="noStrike" kern="1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/>
                <a:ea typeface="Aptos" panose="020B0004020202020204" pitchFamily="34" charset="0"/>
                <a:cs typeface="Times New Roman"/>
              </a:rPr>
              <a:t>, </a:t>
            </a:r>
            <a:r>
              <a:rPr kumimoji="0" lang="en-GB" sz="1800" b="1" i="0" u="none" strike="noStrike" kern="1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/>
                <a:ea typeface="Aptos" panose="020B0004020202020204" pitchFamily="34" charset="0"/>
                <a:cs typeface="Times New Roman"/>
              </a:rPr>
              <a:t>co-financing</a:t>
            </a:r>
            <a:r>
              <a:rPr kumimoji="0" lang="en-GB" sz="1800" b="0" i="0" u="none" strike="noStrike" kern="1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/>
                <a:ea typeface="Aptos" panose="020B0004020202020204" pitchFamily="34" charset="0"/>
                <a:cs typeface="Times New Roman"/>
              </a:rPr>
              <a:t>, and investment returns, while maintaining strong governance and monitoring to ensure long-term stability and impact</a:t>
            </a:r>
            <a:endParaRPr kumimoji="0" lang="en-US" sz="1800" b="0" i="0" u="none" strike="noStrike" kern="1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ptos"/>
              <a:ea typeface="Aptos" panose="020B0004020202020204" pitchFamily="34" charset="0"/>
              <a:cs typeface="Times New Roman"/>
            </a:endParaRP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827D9E86-8ACF-85BF-FC7A-20DBDAF1248A}"/>
              </a:ext>
            </a:extLst>
          </p:cNvPr>
          <p:cNvGrpSpPr/>
          <p:nvPr/>
        </p:nvGrpSpPr>
        <p:grpSpPr>
          <a:xfrm>
            <a:off x="344628" y="409068"/>
            <a:ext cx="4591266" cy="408712"/>
            <a:chOff x="344628" y="409068"/>
            <a:chExt cx="2787359" cy="408712"/>
          </a:xfrm>
        </p:grpSpPr>
        <p:sp>
          <p:nvSpPr>
            <p:cNvPr id="18" name="Rectangle: Diagonal Corners Rounded 1">
              <a:extLst>
                <a:ext uri="{FF2B5EF4-FFF2-40B4-BE49-F238E27FC236}">
                  <a16:creationId xmlns:a16="http://schemas.microsoft.com/office/drawing/2014/main" id="{2760AC13-75B6-E540-4B3B-26C00721A1A0}"/>
                </a:ext>
              </a:extLst>
            </p:cNvPr>
            <p:cNvSpPr/>
            <p:nvPr/>
          </p:nvSpPr>
          <p:spPr>
            <a:xfrm>
              <a:off x="2632030" y="409068"/>
              <a:ext cx="499957" cy="408712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0049A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: Diagonal Corners Rounded 2">
              <a:extLst>
                <a:ext uri="{FF2B5EF4-FFF2-40B4-BE49-F238E27FC236}">
                  <a16:creationId xmlns:a16="http://schemas.microsoft.com/office/drawing/2014/main" id="{0D3D5357-A074-B6EA-2A2B-DA8C6192A2C9}"/>
                </a:ext>
              </a:extLst>
            </p:cNvPr>
            <p:cNvSpPr/>
            <p:nvPr/>
          </p:nvSpPr>
          <p:spPr>
            <a:xfrm>
              <a:off x="344628" y="409068"/>
              <a:ext cx="2511215" cy="408712"/>
            </a:xfrm>
            <a:prstGeom prst="round2DiagRect">
              <a:avLst>
                <a:gd name="adj1" fmla="val 0"/>
                <a:gd name="adj2" fmla="val 0"/>
              </a:avLst>
            </a:prstGeom>
            <a:solidFill>
              <a:srgbClr val="0049A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52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BE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 panose="020B0004020202020204" pitchFamily="34" charset="0"/>
                  <a:ea typeface="+mn-ea"/>
                  <a:cs typeface="+mn-cs"/>
                </a:rPr>
                <a:t>E</a:t>
              </a:r>
              <a:r>
                <a:rPr lang="en-BE" sz="2400" dirty="0">
                  <a:solidFill>
                    <a:srgbClr val="FFFFFF"/>
                  </a:solidFill>
                  <a:latin typeface="Aptos" panose="020B0004020202020204" pitchFamily="34" charset="0"/>
                </a:rPr>
                <a:t>IT Food Strategy</a:t>
              </a: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1" name="Rectangle 13">
            <a:extLst>
              <a:ext uri="{FF2B5EF4-FFF2-40B4-BE49-F238E27FC236}">
                <a16:creationId xmlns:a16="http://schemas.microsoft.com/office/drawing/2014/main" id="{A0AD1A94-3EB5-DD26-6DF6-9C095860E971}"/>
              </a:ext>
            </a:extLst>
          </p:cNvPr>
          <p:cNvSpPr/>
          <p:nvPr/>
        </p:nvSpPr>
        <p:spPr>
          <a:xfrm>
            <a:off x="344628" y="196765"/>
            <a:ext cx="3202311" cy="168510"/>
          </a:xfrm>
          <a:prstGeom prst="rect">
            <a:avLst/>
          </a:prstGeom>
          <a:solidFill>
            <a:srgbClr val="70B2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all" spc="1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IMPROVING FOOD TOGETHER</a:t>
            </a:r>
          </a:p>
        </p:txBody>
      </p:sp>
      <p:sp>
        <p:nvSpPr>
          <p:cNvPr id="2" name="Round Single Corner Rectangle 3">
            <a:extLst>
              <a:ext uri="{FF2B5EF4-FFF2-40B4-BE49-F238E27FC236}">
                <a16:creationId xmlns:a16="http://schemas.microsoft.com/office/drawing/2014/main" id="{234C8759-0E91-1DF2-CC4A-ED397519D04B}"/>
              </a:ext>
            </a:extLst>
          </p:cNvPr>
          <p:cNvSpPr/>
          <p:nvPr/>
        </p:nvSpPr>
        <p:spPr>
          <a:xfrm rot="10800000">
            <a:off x="663073" y="2514535"/>
            <a:ext cx="3004741" cy="3531702"/>
          </a:xfrm>
          <a:prstGeom prst="round1Rect">
            <a:avLst/>
          </a:prstGeom>
          <a:solidFill>
            <a:srgbClr val="630F7A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sz="1200"/>
          </a:p>
        </p:txBody>
      </p:sp>
      <p:sp>
        <p:nvSpPr>
          <p:cNvPr id="3" name="Round Single Corner Rectangle 10">
            <a:extLst>
              <a:ext uri="{FF2B5EF4-FFF2-40B4-BE49-F238E27FC236}">
                <a16:creationId xmlns:a16="http://schemas.microsoft.com/office/drawing/2014/main" id="{723652C1-D477-F702-F301-B7422F3ED4A6}"/>
              </a:ext>
            </a:extLst>
          </p:cNvPr>
          <p:cNvSpPr/>
          <p:nvPr/>
        </p:nvSpPr>
        <p:spPr>
          <a:xfrm rot="10800000">
            <a:off x="3815241" y="2514534"/>
            <a:ext cx="3004739" cy="3531701"/>
          </a:xfrm>
          <a:prstGeom prst="round1Rect">
            <a:avLst/>
          </a:prstGeom>
          <a:solidFill>
            <a:srgbClr val="630F7A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&lt;</a:t>
            </a:r>
            <a:endParaRPr lang="en-BE" sz="1200"/>
          </a:p>
        </p:txBody>
      </p:sp>
      <p:sp>
        <p:nvSpPr>
          <p:cNvPr id="4" name="Round Single Corner Rectangle 11">
            <a:extLst>
              <a:ext uri="{FF2B5EF4-FFF2-40B4-BE49-F238E27FC236}">
                <a16:creationId xmlns:a16="http://schemas.microsoft.com/office/drawing/2014/main" id="{846278B0-03D5-4064-7021-880C9EF2E246}"/>
              </a:ext>
            </a:extLst>
          </p:cNvPr>
          <p:cNvSpPr/>
          <p:nvPr/>
        </p:nvSpPr>
        <p:spPr>
          <a:xfrm rot="10800000">
            <a:off x="6967529" y="2637841"/>
            <a:ext cx="2760230" cy="3408394"/>
          </a:xfrm>
          <a:prstGeom prst="round1Rect">
            <a:avLst/>
          </a:prstGeom>
          <a:solidFill>
            <a:srgbClr val="630F7A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sz="1200"/>
          </a:p>
        </p:txBody>
      </p:sp>
      <p:sp>
        <p:nvSpPr>
          <p:cNvPr id="5" name="Rectangle: Rounded Corners 23">
            <a:extLst>
              <a:ext uri="{FF2B5EF4-FFF2-40B4-BE49-F238E27FC236}">
                <a16:creationId xmlns:a16="http://schemas.microsoft.com/office/drawing/2014/main" id="{A794B128-B985-F5F5-EA4B-BFB66EBF4F4F}"/>
              </a:ext>
            </a:extLst>
          </p:cNvPr>
          <p:cNvSpPr/>
          <p:nvPr/>
        </p:nvSpPr>
        <p:spPr>
          <a:xfrm>
            <a:off x="663078" y="2514536"/>
            <a:ext cx="3004741" cy="471616"/>
          </a:xfrm>
          <a:prstGeom prst="roundRect">
            <a:avLst/>
          </a:prstGeom>
          <a:solidFill>
            <a:srgbClr val="630F7A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FFFFF"/>
                </a:solidFill>
                <a:latin typeface="Aptos" panose="020B0004020202020204" pitchFamily="34" charset="0"/>
              </a:rPr>
              <a:t>Grant-winning capabilities</a:t>
            </a:r>
          </a:p>
        </p:txBody>
      </p:sp>
      <p:sp>
        <p:nvSpPr>
          <p:cNvPr id="6" name="Rectangle: Rounded Corners 23">
            <a:extLst>
              <a:ext uri="{FF2B5EF4-FFF2-40B4-BE49-F238E27FC236}">
                <a16:creationId xmlns:a16="http://schemas.microsoft.com/office/drawing/2014/main" id="{70FE32F5-8ECC-6A42-0A18-02F3968340EA}"/>
              </a:ext>
            </a:extLst>
          </p:cNvPr>
          <p:cNvSpPr/>
          <p:nvPr/>
        </p:nvSpPr>
        <p:spPr>
          <a:xfrm>
            <a:off x="3823154" y="2514536"/>
            <a:ext cx="2996832" cy="471616"/>
          </a:xfrm>
          <a:prstGeom prst="roundRect">
            <a:avLst/>
          </a:prstGeom>
          <a:solidFill>
            <a:srgbClr val="630F7A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ts val="14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FFFFF"/>
                </a:solidFill>
                <a:latin typeface="Aptos" panose="020B0004020202020204" pitchFamily="34" charset="0"/>
              </a:rPr>
              <a:t>Commercial services and Partnership</a:t>
            </a:r>
          </a:p>
        </p:txBody>
      </p:sp>
      <p:sp>
        <p:nvSpPr>
          <p:cNvPr id="8" name="Rectangle: Rounded Corners 23">
            <a:extLst>
              <a:ext uri="{FF2B5EF4-FFF2-40B4-BE49-F238E27FC236}">
                <a16:creationId xmlns:a16="http://schemas.microsoft.com/office/drawing/2014/main" id="{3BFF85DA-DA1A-3285-5F62-883BC948A3CE}"/>
              </a:ext>
            </a:extLst>
          </p:cNvPr>
          <p:cNvSpPr/>
          <p:nvPr/>
        </p:nvSpPr>
        <p:spPr>
          <a:xfrm>
            <a:off x="6967645" y="2506948"/>
            <a:ext cx="2760230" cy="471616"/>
          </a:xfrm>
          <a:prstGeom prst="roundRect">
            <a:avLst/>
          </a:prstGeom>
          <a:solidFill>
            <a:srgbClr val="630F7A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FFFFFF"/>
                </a:solidFill>
                <a:latin typeface="Aptos" panose="020B0004020202020204" pitchFamily="34" charset="0"/>
              </a:rPr>
              <a:t>Return on equity and innovation</a:t>
            </a:r>
          </a:p>
        </p:txBody>
      </p:sp>
      <p:sp>
        <p:nvSpPr>
          <p:cNvPr id="10" name="Tekstvak 16">
            <a:extLst>
              <a:ext uri="{FF2B5EF4-FFF2-40B4-BE49-F238E27FC236}">
                <a16:creationId xmlns:a16="http://schemas.microsoft.com/office/drawing/2014/main" id="{1F4714EF-D4E7-E4FF-8C08-ED042C7E3243}"/>
              </a:ext>
            </a:extLst>
          </p:cNvPr>
          <p:cNvSpPr txBox="1"/>
          <p:nvPr/>
        </p:nvSpPr>
        <p:spPr>
          <a:xfrm>
            <a:off x="759452" y="3020730"/>
            <a:ext cx="2889032" cy="15388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200" b="1" dirty="0">
                <a:latin typeface="Aptos" panose="020B0004020202020204" pitchFamily="34" charset="0"/>
              </a:rPr>
              <a:t>Dedicated </a:t>
            </a:r>
            <a:r>
              <a:rPr lang="en-US" sz="1200" dirty="0">
                <a:latin typeface="Aptos" panose="020B0004020202020204" pitchFamily="34" charset="0"/>
              </a:rPr>
              <a:t>grant-winning </a:t>
            </a:r>
            <a:r>
              <a:rPr lang="en-US" sz="1200" b="1" dirty="0">
                <a:latin typeface="Aptos" panose="020B0004020202020204" pitchFamily="34" charset="0"/>
              </a:rPr>
              <a:t>team </a:t>
            </a:r>
            <a:r>
              <a:rPr lang="en-US" sz="1200" dirty="0">
                <a:latin typeface="Aptos" panose="020B0004020202020204" pitchFamily="34" charset="0"/>
              </a:rPr>
              <a:t>established through re-</a:t>
            </a:r>
            <a:r>
              <a:rPr lang="en-US" sz="1200" dirty="0" err="1">
                <a:latin typeface="Aptos" panose="020B0004020202020204" pitchFamily="34" charset="0"/>
              </a:rPr>
              <a:t>organisation</a:t>
            </a:r>
            <a:r>
              <a:rPr lang="en-BE" sz="1200" dirty="0">
                <a:latin typeface="Aptos" panose="020B0004020202020204" pitchFamily="34" charset="0"/>
              </a:rPr>
              <a:t> and under the lead of the </a:t>
            </a:r>
            <a:r>
              <a:rPr lang="fr-BE" sz="1200" b="1" dirty="0">
                <a:latin typeface="Aptos" panose="020B0004020202020204" pitchFamily="34" charset="0"/>
              </a:rPr>
              <a:t>Director </a:t>
            </a:r>
            <a:r>
              <a:rPr lang="fr-BE" sz="1200" b="1" dirty="0" err="1">
                <a:latin typeface="Aptos" panose="020B0004020202020204" pitchFamily="34" charset="0"/>
              </a:rPr>
              <a:t>Funding</a:t>
            </a:r>
            <a:r>
              <a:rPr lang="fr-BE" sz="1200" b="1" dirty="0">
                <a:latin typeface="Aptos" panose="020B0004020202020204" pitchFamily="34" charset="0"/>
              </a:rPr>
              <a:t> &amp; </a:t>
            </a:r>
            <a:r>
              <a:rPr lang="fr-BE" sz="1200" b="1" dirty="0" err="1">
                <a:latin typeface="Aptos" panose="020B0004020202020204" pitchFamily="34" charset="0"/>
              </a:rPr>
              <a:t>Ecosystem</a:t>
            </a:r>
            <a:r>
              <a:rPr lang="fr-BE" sz="1200" b="1" dirty="0">
                <a:latin typeface="Aptos" panose="020B0004020202020204" pitchFamily="34" charset="0"/>
              </a:rPr>
              <a:t> </a:t>
            </a:r>
            <a:r>
              <a:rPr lang="fr-BE" sz="1200" b="1" dirty="0" err="1">
                <a:latin typeface="Aptos" panose="020B0004020202020204" pitchFamily="34" charset="0"/>
              </a:rPr>
              <a:t>Development</a:t>
            </a:r>
            <a:endParaRPr lang="en-US" sz="1200" b="1" dirty="0">
              <a:latin typeface="Aptos" panose="020B000402020202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Aptos" panose="020B0004020202020204" pitchFamily="34" charset="0"/>
              </a:rPr>
              <a:t>Strong </a:t>
            </a:r>
            <a:r>
              <a:rPr lang="en-BE" sz="1200" b="1" dirty="0">
                <a:latin typeface="Aptos" panose="020B0004020202020204" pitchFamily="34" charset="0"/>
              </a:rPr>
              <a:t>Ecosystem</a:t>
            </a:r>
            <a:r>
              <a:rPr lang="en-US" sz="1200" b="1" dirty="0">
                <a:latin typeface="Aptos" panose="020B0004020202020204" pitchFamily="34" charset="0"/>
              </a:rPr>
              <a:t> collaboration</a:t>
            </a:r>
            <a:r>
              <a:rPr lang="en-US" sz="1200" dirty="0">
                <a:latin typeface="Aptos" panose="020B0004020202020204" pitchFamily="34" charset="0"/>
              </a:rPr>
              <a:t>: with 40+ bids in progress (€24M)</a:t>
            </a:r>
          </a:p>
        </p:txBody>
      </p:sp>
      <p:sp>
        <p:nvSpPr>
          <p:cNvPr id="11" name="TextBox 14">
            <a:extLst>
              <a:ext uri="{FF2B5EF4-FFF2-40B4-BE49-F238E27FC236}">
                <a16:creationId xmlns:a16="http://schemas.microsoft.com/office/drawing/2014/main" id="{5641C48C-16DB-43AB-8D4C-9DDCE39B2B55}"/>
              </a:ext>
            </a:extLst>
          </p:cNvPr>
          <p:cNvSpPr txBox="1"/>
          <p:nvPr/>
        </p:nvSpPr>
        <p:spPr>
          <a:xfrm>
            <a:off x="3950081" y="3021240"/>
            <a:ext cx="2853860" cy="2400657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200" b="1" dirty="0">
                <a:latin typeface="Aptos" panose="020B0004020202020204" pitchFamily="34" charset="0"/>
              </a:rPr>
              <a:t>Dedicated team </a:t>
            </a:r>
            <a:r>
              <a:rPr lang="en-BE" sz="1200" dirty="0">
                <a:latin typeface="Aptos" panose="020B0004020202020204" pitchFamily="34" charset="0"/>
              </a:rPr>
              <a:t>under the leadership of </a:t>
            </a:r>
            <a:r>
              <a:rPr lang="fr-BE" sz="1200" b="1" dirty="0">
                <a:latin typeface="Aptos" panose="020B0004020202020204" pitchFamily="34" charset="0"/>
              </a:rPr>
              <a:t>Director Partnerships &amp; </a:t>
            </a:r>
            <a:r>
              <a:rPr lang="fr-BE" sz="1200" b="1" dirty="0" err="1">
                <a:latin typeface="Aptos" panose="020B0004020202020204" pitchFamily="34" charset="0"/>
              </a:rPr>
              <a:t>Corporate</a:t>
            </a:r>
            <a:r>
              <a:rPr lang="fr-BE" sz="1200" b="1" dirty="0">
                <a:latin typeface="Aptos" panose="020B0004020202020204" pitchFamily="34" charset="0"/>
              </a:rPr>
              <a:t> Services</a:t>
            </a:r>
            <a:endParaRPr lang="en-BE" sz="1200" b="1" dirty="0">
              <a:latin typeface="Aptos" panose="020B000402020202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200" b="1" dirty="0">
                <a:latin typeface="Aptos" panose="020B0004020202020204" pitchFamily="34" charset="0"/>
                <a:cs typeface="Arial"/>
              </a:rPr>
              <a:t>Strategic Account</a:t>
            </a:r>
            <a:r>
              <a:rPr lang="en-US" sz="1200" dirty="0">
                <a:latin typeface="Aptos" panose="020B0004020202020204" pitchFamily="34" charset="0"/>
                <a:cs typeface="Arial"/>
              </a:rPr>
              <a:t> Management</a:t>
            </a:r>
            <a:endParaRPr lang="en-BE" sz="1200" b="1" dirty="0">
              <a:latin typeface="Aptos" panose="020B0004020202020204" pitchFamily="34" charset="0"/>
              <a:cs typeface="Arial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Aptos" panose="020B0004020202020204" pitchFamily="34" charset="0"/>
                <a:cs typeface="Arial"/>
              </a:rPr>
              <a:t>Deepening </a:t>
            </a:r>
            <a:r>
              <a:rPr lang="en-US" sz="1200" b="1" dirty="0">
                <a:latin typeface="Aptos" panose="020B0004020202020204" pitchFamily="34" charset="0"/>
                <a:cs typeface="Arial"/>
              </a:rPr>
              <a:t>expertise </a:t>
            </a:r>
            <a:r>
              <a:rPr lang="en-US" sz="1200" dirty="0">
                <a:latin typeface="Aptos" panose="020B0004020202020204" pitchFamily="34" charset="0"/>
                <a:cs typeface="Arial"/>
              </a:rPr>
              <a:t>to deploy commercial services (thematic scaling and co-financed portfolios)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Aptos" panose="020B0004020202020204" pitchFamily="34" charset="0"/>
                <a:cs typeface="Arial"/>
              </a:rPr>
              <a:t>Growth of </a:t>
            </a:r>
            <a:r>
              <a:rPr lang="en-US" sz="1200" b="1" dirty="0">
                <a:latin typeface="Aptos" panose="020B0004020202020204" pitchFamily="34" charset="0"/>
                <a:cs typeface="Arial"/>
              </a:rPr>
              <a:t>Corporate Venturing</a:t>
            </a:r>
            <a:r>
              <a:rPr lang="en-US" sz="1200" dirty="0">
                <a:latin typeface="Aptos" panose="020B0004020202020204" pitchFamily="34" charset="0"/>
                <a:cs typeface="Arial"/>
              </a:rPr>
              <a:t>  Services</a:t>
            </a: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4E6FB4E5-A44F-DE04-779B-691B8DCFB747}"/>
              </a:ext>
            </a:extLst>
          </p:cNvPr>
          <p:cNvSpPr txBox="1"/>
          <p:nvPr/>
        </p:nvSpPr>
        <p:spPr>
          <a:xfrm>
            <a:off x="7027595" y="3016556"/>
            <a:ext cx="2615093" cy="1508105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Aptos" panose="020B0004020202020204" pitchFamily="34" charset="0"/>
                <a:cs typeface="Arial"/>
              </a:rPr>
              <a:t>Launch of </a:t>
            </a:r>
            <a:r>
              <a:rPr lang="en-US" sz="1200" b="1" dirty="0" err="1">
                <a:latin typeface="Aptos" panose="020B0004020202020204" pitchFamily="34" charset="0"/>
                <a:cs typeface="Arial"/>
              </a:rPr>
              <a:t>AgriFoodInvest</a:t>
            </a:r>
            <a:r>
              <a:rPr lang="en-US" sz="1200" b="1" dirty="0">
                <a:latin typeface="Aptos" panose="020B0004020202020204" pitchFamily="34" charset="0"/>
                <a:cs typeface="Arial"/>
              </a:rPr>
              <a:t> </a:t>
            </a:r>
            <a:endParaRPr lang="en-US" sz="1200" b="1" dirty="0">
              <a:latin typeface="Aptos" panose="020B0004020202020204" pitchFamily="34" charset="0"/>
              <a:ea typeface="Calibri"/>
              <a:cs typeface="Calibri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Aptos" panose="020B0004020202020204" pitchFamily="34" charset="0"/>
                <a:cs typeface="Arial"/>
              </a:rPr>
              <a:t>Fast Track to Market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Aptos" panose="020B0004020202020204" pitchFamily="34" charset="0"/>
                <a:cs typeface="Arial"/>
              </a:rPr>
              <a:t>SSM (Success Sharing Mechanism) evolution into </a:t>
            </a:r>
            <a:br>
              <a:rPr lang="en-US" sz="1200" dirty="0">
                <a:latin typeface="Aptos" panose="020B0004020202020204" pitchFamily="34" charset="0"/>
                <a:cs typeface="Arial"/>
              </a:rPr>
            </a:br>
            <a:r>
              <a:rPr lang="en-US" sz="1200" dirty="0">
                <a:latin typeface="Aptos" panose="020B0004020202020204" pitchFamily="34" charset="0"/>
                <a:cs typeface="Arial"/>
              </a:rPr>
              <a:t>co-financing for immediate leverage</a:t>
            </a:r>
            <a:endParaRPr lang="en-US" sz="1200" dirty="0">
              <a:latin typeface="Aptos" panose="020B0004020202020204" pitchFamily="34" charset="0"/>
            </a:endParaRPr>
          </a:p>
        </p:txBody>
      </p:sp>
      <p:sp>
        <p:nvSpPr>
          <p:cNvPr id="13" name="Freeform: Shape 48">
            <a:extLst>
              <a:ext uri="{FF2B5EF4-FFF2-40B4-BE49-F238E27FC236}">
                <a16:creationId xmlns:a16="http://schemas.microsoft.com/office/drawing/2014/main" id="{8FFCB942-67F1-213D-6236-E7DDA77B252F}"/>
              </a:ext>
            </a:extLst>
          </p:cNvPr>
          <p:cNvSpPr/>
          <p:nvPr/>
        </p:nvSpPr>
        <p:spPr>
          <a:xfrm>
            <a:off x="9862594" y="2506948"/>
            <a:ext cx="1726778" cy="2066223"/>
          </a:xfrm>
          <a:custGeom>
            <a:avLst/>
            <a:gdLst>
              <a:gd name="connsiteX0" fmla="*/ 0 w 3545630"/>
              <a:gd name="connsiteY0" fmla="*/ 0 h 2221883"/>
              <a:gd name="connsiteX1" fmla="*/ 299598 w 3545630"/>
              <a:gd name="connsiteY1" fmla="*/ 0 h 2221883"/>
              <a:gd name="connsiteX2" fmla="*/ 2103981 w 3545630"/>
              <a:gd name="connsiteY2" fmla="*/ 0 h 2221883"/>
              <a:gd name="connsiteX3" fmla="*/ 3545630 w 3545630"/>
              <a:gd name="connsiteY3" fmla="*/ 0 h 2221883"/>
              <a:gd name="connsiteX4" fmla="*/ 3545630 w 3545630"/>
              <a:gd name="connsiteY4" fmla="*/ 331436 h 2221883"/>
              <a:gd name="connsiteX5" fmla="*/ 3545630 w 3545630"/>
              <a:gd name="connsiteY5" fmla="*/ 1590849 h 2221883"/>
              <a:gd name="connsiteX6" fmla="*/ 3545630 w 3545630"/>
              <a:gd name="connsiteY6" fmla="*/ 1922285 h 2221883"/>
              <a:gd name="connsiteX7" fmla="*/ 3246032 w 3545630"/>
              <a:gd name="connsiteY7" fmla="*/ 2221883 h 2221883"/>
              <a:gd name="connsiteX8" fmla="*/ 2103981 w 3545630"/>
              <a:gd name="connsiteY8" fmla="*/ 2221883 h 2221883"/>
              <a:gd name="connsiteX9" fmla="*/ 0 w 3545630"/>
              <a:gd name="connsiteY9" fmla="*/ 2221883 h 2221883"/>
              <a:gd name="connsiteX10" fmla="*/ 0 w 3545630"/>
              <a:gd name="connsiteY10" fmla="*/ 1890447 h 2221883"/>
              <a:gd name="connsiteX11" fmla="*/ 0 w 3545630"/>
              <a:gd name="connsiteY11" fmla="*/ 631034 h 2221883"/>
              <a:gd name="connsiteX12" fmla="*/ 0 w 3545630"/>
              <a:gd name="connsiteY12" fmla="*/ 331436 h 2221883"/>
              <a:gd name="connsiteX13" fmla="*/ 0 w 3545630"/>
              <a:gd name="connsiteY13" fmla="*/ 299598 h 2221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45630" h="2221883">
                <a:moveTo>
                  <a:pt x="0" y="0"/>
                </a:moveTo>
                <a:lnTo>
                  <a:pt x="299598" y="0"/>
                </a:lnTo>
                <a:lnTo>
                  <a:pt x="2103981" y="0"/>
                </a:lnTo>
                <a:lnTo>
                  <a:pt x="3545630" y="0"/>
                </a:lnTo>
                <a:lnTo>
                  <a:pt x="3545630" y="331436"/>
                </a:lnTo>
                <a:lnTo>
                  <a:pt x="3545630" y="1590849"/>
                </a:lnTo>
                <a:lnTo>
                  <a:pt x="3545630" y="1922285"/>
                </a:lnTo>
                <a:cubicBezTo>
                  <a:pt x="3545630" y="2087748"/>
                  <a:pt x="3411495" y="2221883"/>
                  <a:pt x="3246032" y="2221883"/>
                </a:cubicBezTo>
                <a:lnTo>
                  <a:pt x="2103981" y="2221883"/>
                </a:lnTo>
                <a:lnTo>
                  <a:pt x="0" y="2221883"/>
                </a:lnTo>
                <a:lnTo>
                  <a:pt x="0" y="1890447"/>
                </a:lnTo>
                <a:lnTo>
                  <a:pt x="0" y="631034"/>
                </a:lnTo>
                <a:lnTo>
                  <a:pt x="0" y="331436"/>
                </a:lnTo>
                <a:lnTo>
                  <a:pt x="0" y="299598"/>
                </a:lnTo>
                <a:close/>
              </a:path>
            </a:pathLst>
          </a:custGeom>
          <a:solidFill>
            <a:srgbClr val="630F7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  <a:sym typeface="Wingdings" panose="05000000000000000000" pitchFamily="2" charset="2"/>
              </a:rPr>
              <a:t> W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e will further strengthen our commitment to financial sustainability by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diversifying income streams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, reducing reliance on the EIT grant and securing long-term stability. </a:t>
            </a:r>
          </a:p>
        </p:txBody>
      </p:sp>
    </p:spTree>
    <p:extLst>
      <p:ext uri="{BB962C8B-B14F-4D97-AF65-F5344CB8AC3E}">
        <p14:creationId xmlns:p14="http://schemas.microsoft.com/office/powerpoint/2010/main" val="152863170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B9F540-9107-E78C-C283-9137313EF2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4">
            <a:extLst>
              <a:ext uri="{FF2B5EF4-FFF2-40B4-BE49-F238E27FC236}">
                <a16:creationId xmlns:a16="http://schemas.microsoft.com/office/drawing/2014/main" id="{39BA459C-AE31-8F09-2C3E-BD6E25F254C7}"/>
              </a:ext>
            </a:extLst>
          </p:cNvPr>
          <p:cNvGrpSpPr/>
          <p:nvPr/>
        </p:nvGrpSpPr>
        <p:grpSpPr>
          <a:xfrm>
            <a:off x="344628" y="409068"/>
            <a:ext cx="4591266" cy="408712"/>
            <a:chOff x="344628" y="409068"/>
            <a:chExt cx="2787359" cy="408712"/>
          </a:xfrm>
        </p:grpSpPr>
        <p:sp>
          <p:nvSpPr>
            <p:cNvPr id="18" name="Rectangle: Diagonal Corners Rounded 1">
              <a:extLst>
                <a:ext uri="{FF2B5EF4-FFF2-40B4-BE49-F238E27FC236}">
                  <a16:creationId xmlns:a16="http://schemas.microsoft.com/office/drawing/2014/main" id="{85B27A6D-1D3D-9B7A-E520-F56832F7449B}"/>
                </a:ext>
              </a:extLst>
            </p:cNvPr>
            <p:cNvSpPr/>
            <p:nvPr/>
          </p:nvSpPr>
          <p:spPr>
            <a:xfrm>
              <a:off x="2632030" y="409068"/>
              <a:ext cx="499957" cy="408712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0049A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: Diagonal Corners Rounded 2">
              <a:extLst>
                <a:ext uri="{FF2B5EF4-FFF2-40B4-BE49-F238E27FC236}">
                  <a16:creationId xmlns:a16="http://schemas.microsoft.com/office/drawing/2014/main" id="{A2670630-F9BF-66A3-C5D7-F178FACCA926}"/>
                </a:ext>
              </a:extLst>
            </p:cNvPr>
            <p:cNvSpPr/>
            <p:nvPr/>
          </p:nvSpPr>
          <p:spPr>
            <a:xfrm>
              <a:off x="344628" y="409068"/>
              <a:ext cx="2511215" cy="408712"/>
            </a:xfrm>
            <a:prstGeom prst="round2DiagRect">
              <a:avLst>
                <a:gd name="adj1" fmla="val 0"/>
                <a:gd name="adj2" fmla="val 0"/>
              </a:avLst>
            </a:prstGeom>
            <a:solidFill>
              <a:srgbClr val="0049A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52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BE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 panose="020B0004020202020204" pitchFamily="34" charset="0"/>
                  <a:ea typeface="+mn-ea"/>
                  <a:cs typeface="+mn-cs"/>
                </a:rPr>
                <a:t>E</a:t>
              </a:r>
              <a:r>
                <a:rPr lang="en-BE" sz="2400" dirty="0">
                  <a:solidFill>
                    <a:srgbClr val="FFFFFF"/>
                  </a:solidFill>
                  <a:latin typeface="Aptos" panose="020B0004020202020204" pitchFamily="34" charset="0"/>
                </a:rPr>
                <a:t>IT Food Strategy</a:t>
              </a: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1" name="Rectangle 13">
            <a:extLst>
              <a:ext uri="{FF2B5EF4-FFF2-40B4-BE49-F238E27FC236}">
                <a16:creationId xmlns:a16="http://schemas.microsoft.com/office/drawing/2014/main" id="{2EF3BCFC-8DB0-7173-1622-31B7C5995278}"/>
              </a:ext>
            </a:extLst>
          </p:cNvPr>
          <p:cNvSpPr/>
          <p:nvPr/>
        </p:nvSpPr>
        <p:spPr>
          <a:xfrm>
            <a:off x="344628" y="196765"/>
            <a:ext cx="3202311" cy="168510"/>
          </a:xfrm>
          <a:prstGeom prst="rect">
            <a:avLst/>
          </a:prstGeom>
          <a:solidFill>
            <a:srgbClr val="70B2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all" spc="1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IMPROVING FOOD TOGETHER</a:t>
            </a:r>
          </a:p>
        </p:txBody>
      </p:sp>
      <p:sp>
        <p:nvSpPr>
          <p:cNvPr id="2" name="Round Single Corner Rectangle 3">
            <a:extLst>
              <a:ext uri="{FF2B5EF4-FFF2-40B4-BE49-F238E27FC236}">
                <a16:creationId xmlns:a16="http://schemas.microsoft.com/office/drawing/2014/main" id="{92D28621-EF10-39C2-098D-2C9C1B3A9283}"/>
              </a:ext>
            </a:extLst>
          </p:cNvPr>
          <p:cNvSpPr/>
          <p:nvPr/>
        </p:nvSpPr>
        <p:spPr>
          <a:xfrm rot="10800000">
            <a:off x="663072" y="974981"/>
            <a:ext cx="10505670" cy="5473950"/>
          </a:xfrm>
          <a:prstGeom prst="round1Rect">
            <a:avLst/>
          </a:prstGeom>
          <a:solidFill>
            <a:srgbClr val="630F7A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sz="1200" dirty="0"/>
          </a:p>
        </p:txBody>
      </p:sp>
      <p:sp>
        <p:nvSpPr>
          <p:cNvPr id="5" name="Rectangle: Rounded Corners 23">
            <a:extLst>
              <a:ext uri="{FF2B5EF4-FFF2-40B4-BE49-F238E27FC236}">
                <a16:creationId xmlns:a16="http://schemas.microsoft.com/office/drawing/2014/main" id="{F773D416-9E33-7CB8-0050-3088812530D6}"/>
              </a:ext>
            </a:extLst>
          </p:cNvPr>
          <p:cNvSpPr/>
          <p:nvPr/>
        </p:nvSpPr>
        <p:spPr>
          <a:xfrm>
            <a:off x="663078" y="974984"/>
            <a:ext cx="3004741" cy="471616"/>
          </a:xfrm>
          <a:prstGeom prst="roundRect">
            <a:avLst/>
          </a:prstGeom>
          <a:solidFill>
            <a:srgbClr val="630F7A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FFFFFF"/>
                </a:solidFill>
                <a:latin typeface="Aptos" panose="020B0004020202020204" pitchFamily="34" charset="0"/>
              </a:rPr>
              <a:t>Grant-winning capabilities</a:t>
            </a:r>
          </a:p>
        </p:txBody>
      </p:sp>
      <p:sp>
        <p:nvSpPr>
          <p:cNvPr id="15" name="Tekstvak 16">
            <a:extLst>
              <a:ext uri="{FF2B5EF4-FFF2-40B4-BE49-F238E27FC236}">
                <a16:creationId xmlns:a16="http://schemas.microsoft.com/office/drawing/2014/main" id="{2ACC05B2-B00B-8036-88DF-658673A8429E}"/>
              </a:ext>
            </a:extLst>
          </p:cNvPr>
          <p:cNvSpPr txBox="1"/>
          <p:nvPr/>
        </p:nvSpPr>
        <p:spPr>
          <a:xfrm>
            <a:off x="778787" y="1603801"/>
            <a:ext cx="10147360" cy="29238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ptos" panose="020B0004020202020204" pitchFamily="34" charset="0"/>
              </a:rPr>
              <a:t>EU Grant-Based Projects &amp; FSTP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ptos" panose="020B0004020202020204" pitchFamily="34" charset="0"/>
              </a:rPr>
              <a:t>Philanthropic Grants </a:t>
            </a:r>
            <a:endParaRPr lang="en-BE" sz="1400" dirty="0">
              <a:latin typeface="Aptos" panose="020B0004020202020204" pitchFamily="34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ptos" panose="020B0004020202020204" pitchFamily="34" charset="0"/>
              </a:rPr>
              <a:t>Non-European Organisation Grants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ptos" panose="020B0004020202020204" pitchFamily="34" charset="0"/>
              </a:rPr>
              <a:t>Corporate Lump Sum</a:t>
            </a:r>
            <a:endParaRPr lang="en-BE" sz="1400" dirty="0">
              <a:latin typeface="Aptos" panose="020B00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BE" sz="1400" b="1" u="sng" dirty="0">
                <a:latin typeface="Aptos" panose="020B0004020202020204" pitchFamily="34" charset="0"/>
              </a:rPr>
              <a:t>Highlight </a:t>
            </a:r>
            <a:r>
              <a:rPr lang="en-BE" sz="1400" dirty="0">
                <a:latin typeface="Aptos" panose="020B0004020202020204" pitchFamily="34" charset="0"/>
              </a:rPr>
              <a:t>: I</a:t>
            </a:r>
            <a:r>
              <a:rPr lang="en-GB" sz="1400" dirty="0" err="1">
                <a:latin typeface="Aptos" panose="020B0004020202020204" pitchFamily="34" charset="0"/>
              </a:rPr>
              <a:t>dentify</a:t>
            </a:r>
            <a:r>
              <a:rPr lang="en-GB" sz="1400" dirty="0">
                <a:latin typeface="Aptos" panose="020B0004020202020204" pitchFamily="34" charset="0"/>
              </a:rPr>
              <a:t>, coordinate, and secure funding from </a:t>
            </a:r>
            <a:r>
              <a:rPr lang="en-GB" sz="1400" b="1" dirty="0">
                <a:latin typeface="Aptos" panose="020B0004020202020204" pitchFamily="34" charset="0"/>
              </a:rPr>
              <a:t>diverse sources </a:t>
            </a:r>
            <a:r>
              <a:rPr lang="en-GB" sz="1400" dirty="0">
                <a:latin typeface="Aptos" panose="020B0004020202020204" pitchFamily="34" charset="0"/>
              </a:rPr>
              <a:t>such as Horizon Europe, LIFE, Erasmus+,</a:t>
            </a:r>
            <a:r>
              <a:rPr lang="en-BE" sz="1400" dirty="0">
                <a:latin typeface="Aptos" panose="020B0004020202020204" pitchFamily="34" charset="0"/>
              </a:rPr>
              <a:t> </a:t>
            </a:r>
            <a:r>
              <a:rPr lang="en-GB" sz="1400" dirty="0">
                <a:latin typeface="Aptos" panose="020B0004020202020204" pitchFamily="34" charset="0"/>
              </a:rPr>
              <a:t>but also prominent </a:t>
            </a:r>
            <a:r>
              <a:rPr lang="en-GB" sz="1400" b="1" dirty="0">
                <a:latin typeface="Aptos" panose="020B0004020202020204" pitchFamily="34" charset="0"/>
              </a:rPr>
              <a:t>philanthropic</a:t>
            </a:r>
            <a:r>
              <a:rPr lang="en-GB" sz="1400" dirty="0">
                <a:latin typeface="Aptos" panose="020B0004020202020204" pitchFamily="34" charset="0"/>
              </a:rPr>
              <a:t> funds and foundations such as </a:t>
            </a:r>
            <a:r>
              <a:rPr lang="en-BE" sz="1400" dirty="0">
                <a:latin typeface="Aptos" panose="020B0004020202020204" pitchFamily="34" charset="0"/>
              </a:rPr>
              <a:t>Novo</a:t>
            </a:r>
            <a:r>
              <a:rPr lang="nl-NL" sz="1400" dirty="0">
                <a:latin typeface="Aptos" panose="020B0004020202020204" pitchFamily="34" charset="0"/>
              </a:rPr>
              <a:t> N</a:t>
            </a:r>
            <a:r>
              <a:rPr lang="en-BE" sz="1400" dirty="0" err="1">
                <a:latin typeface="Aptos" panose="020B0004020202020204" pitchFamily="34" charset="0"/>
              </a:rPr>
              <a:t>ordisk</a:t>
            </a:r>
            <a:r>
              <a:rPr lang="en-BE" sz="1400" dirty="0">
                <a:latin typeface="Aptos" panose="020B0004020202020204" pitchFamily="34" charset="0"/>
              </a:rPr>
              <a:t> Foundation</a:t>
            </a:r>
            <a:r>
              <a:rPr lang="en-GB" sz="1400" dirty="0">
                <a:latin typeface="Aptos" panose="020B0004020202020204" pitchFamily="34" charset="0"/>
              </a:rPr>
              <a:t> o</a:t>
            </a:r>
            <a:r>
              <a:rPr lang="en-BE" sz="1400" dirty="0">
                <a:latin typeface="Aptos" panose="020B0004020202020204" pitchFamily="34" charset="0"/>
              </a:rPr>
              <a:t>r E</a:t>
            </a:r>
            <a:r>
              <a:rPr lang="fr-BE" sz="1400" dirty="0" err="1">
                <a:latin typeface="Aptos" panose="020B0004020202020204" pitchFamily="34" charset="0"/>
              </a:rPr>
              <a:t>llen</a:t>
            </a:r>
            <a:r>
              <a:rPr lang="fr-BE" sz="1400" dirty="0">
                <a:latin typeface="Aptos" panose="020B0004020202020204" pitchFamily="34" charset="0"/>
              </a:rPr>
              <a:t> </a:t>
            </a:r>
            <a:r>
              <a:rPr lang="en-BE" sz="1400" dirty="0">
                <a:latin typeface="Aptos" panose="020B0004020202020204" pitchFamily="34" charset="0"/>
              </a:rPr>
              <a:t>M</a:t>
            </a:r>
            <a:r>
              <a:rPr lang="fr-BE" sz="1400" dirty="0" err="1">
                <a:latin typeface="Aptos" panose="020B0004020202020204" pitchFamily="34" charset="0"/>
              </a:rPr>
              <a:t>ac</a:t>
            </a:r>
            <a:r>
              <a:rPr lang="en-BE" sz="1400" dirty="0">
                <a:latin typeface="Aptos" panose="020B0004020202020204" pitchFamily="34" charset="0"/>
              </a:rPr>
              <a:t>A</a:t>
            </a:r>
            <a:r>
              <a:rPr lang="fr-BE" sz="1400" dirty="0" err="1">
                <a:latin typeface="Aptos" panose="020B0004020202020204" pitchFamily="34" charset="0"/>
              </a:rPr>
              <a:t>rthur</a:t>
            </a:r>
            <a:r>
              <a:rPr lang="fr-BE" sz="1400" dirty="0">
                <a:latin typeface="Aptos" panose="020B0004020202020204" pitchFamily="34" charset="0"/>
              </a:rPr>
              <a:t> </a:t>
            </a:r>
            <a:r>
              <a:rPr lang="en-BE" sz="1400" dirty="0">
                <a:latin typeface="Aptos" panose="020B0004020202020204" pitchFamily="34" charset="0"/>
              </a:rPr>
              <a:t>F</a:t>
            </a:r>
            <a:r>
              <a:rPr lang="fr-BE" sz="1400" dirty="0" err="1">
                <a:latin typeface="Aptos" panose="020B0004020202020204" pitchFamily="34" charset="0"/>
              </a:rPr>
              <a:t>oundation</a:t>
            </a:r>
            <a:endParaRPr lang="en-BE" sz="1400" dirty="0">
              <a:latin typeface="Aptos" panose="020B00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1400" dirty="0">
                <a:latin typeface="Aptos" panose="020B0004020202020204" pitchFamily="34" charset="0"/>
              </a:rPr>
              <a:t>EIT Food </a:t>
            </a:r>
            <a:r>
              <a:rPr lang="en-GB" sz="1400" b="1" dirty="0">
                <a:latin typeface="Aptos" panose="020B0004020202020204" pitchFamily="34" charset="0"/>
              </a:rPr>
              <a:t>ecosystem</a:t>
            </a:r>
            <a:r>
              <a:rPr lang="en-GB" sz="1400" dirty="0">
                <a:latin typeface="Aptos" panose="020B0004020202020204" pitchFamily="34" charset="0"/>
              </a:rPr>
              <a:t> is key to the achievement of the pillar’s objectives and they support EIT Food in building high-quality consortia, improve proposal success rates, and ensure that funding aligns with mission-driven impact</a:t>
            </a:r>
            <a:endParaRPr lang="en-BE" sz="1400" dirty="0">
              <a:latin typeface="Aptos" panose="020B0004020202020204" pitchFamily="34" charset="0"/>
            </a:endParaRPr>
          </a:p>
          <a:p>
            <a:pPr>
              <a:spcAft>
                <a:spcPts val="1200"/>
              </a:spcAft>
            </a:pPr>
            <a:endParaRPr lang="en-GB" sz="12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65200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E46FF6-D11F-408D-2640-F19FA0B565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4">
            <a:extLst>
              <a:ext uri="{FF2B5EF4-FFF2-40B4-BE49-F238E27FC236}">
                <a16:creationId xmlns:a16="http://schemas.microsoft.com/office/drawing/2014/main" id="{2581C9E7-6361-E864-37FC-B95DB0757C4C}"/>
              </a:ext>
            </a:extLst>
          </p:cNvPr>
          <p:cNvGrpSpPr/>
          <p:nvPr/>
        </p:nvGrpSpPr>
        <p:grpSpPr>
          <a:xfrm>
            <a:off x="344628" y="409068"/>
            <a:ext cx="4591266" cy="408712"/>
            <a:chOff x="344628" y="409068"/>
            <a:chExt cx="2787359" cy="408712"/>
          </a:xfrm>
        </p:grpSpPr>
        <p:sp>
          <p:nvSpPr>
            <p:cNvPr id="18" name="Rectangle: Diagonal Corners Rounded 1">
              <a:extLst>
                <a:ext uri="{FF2B5EF4-FFF2-40B4-BE49-F238E27FC236}">
                  <a16:creationId xmlns:a16="http://schemas.microsoft.com/office/drawing/2014/main" id="{67BAD5A9-58B4-FADF-017F-86089967644B}"/>
                </a:ext>
              </a:extLst>
            </p:cNvPr>
            <p:cNvSpPr/>
            <p:nvPr/>
          </p:nvSpPr>
          <p:spPr>
            <a:xfrm>
              <a:off x="2632030" y="409068"/>
              <a:ext cx="499957" cy="408712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0049A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: Diagonal Corners Rounded 2">
              <a:extLst>
                <a:ext uri="{FF2B5EF4-FFF2-40B4-BE49-F238E27FC236}">
                  <a16:creationId xmlns:a16="http://schemas.microsoft.com/office/drawing/2014/main" id="{918CC560-6365-6638-96C9-2B764698F10A}"/>
                </a:ext>
              </a:extLst>
            </p:cNvPr>
            <p:cNvSpPr/>
            <p:nvPr/>
          </p:nvSpPr>
          <p:spPr>
            <a:xfrm>
              <a:off x="344628" y="409068"/>
              <a:ext cx="2511215" cy="408712"/>
            </a:xfrm>
            <a:prstGeom prst="round2DiagRect">
              <a:avLst>
                <a:gd name="adj1" fmla="val 0"/>
                <a:gd name="adj2" fmla="val 0"/>
              </a:avLst>
            </a:prstGeom>
            <a:solidFill>
              <a:srgbClr val="0049A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52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BE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 panose="020B0004020202020204" pitchFamily="34" charset="0"/>
                  <a:ea typeface="+mn-ea"/>
                  <a:cs typeface="+mn-cs"/>
                </a:rPr>
                <a:t>E</a:t>
              </a:r>
              <a:r>
                <a:rPr lang="en-BE" sz="2400" dirty="0">
                  <a:solidFill>
                    <a:srgbClr val="FFFFFF"/>
                  </a:solidFill>
                  <a:latin typeface="Aptos" panose="020B0004020202020204" pitchFamily="34" charset="0"/>
                </a:rPr>
                <a:t>IT Food Strategy</a:t>
              </a: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1" name="Rectangle 13">
            <a:extLst>
              <a:ext uri="{FF2B5EF4-FFF2-40B4-BE49-F238E27FC236}">
                <a16:creationId xmlns:a16="http://schemas.microsoft.com/office/drawing/2014/main" id="{23BB5C9F-CD1B-6C2A-68FB-7FFB54A7E8F8}"/>
              </a:ext>
            </a:extLst>
          </p:cNvPr>
          <p:cNvSpPr/>
          <p:nvPr/>
        </p:nvSpPr>
        <p:spPr>
          <a:xfrm>
            <a:off x="344628" y="196765"/>
            <a:ext cx="3202311" cy="168510"/>
          </a:xfrm>
          <a:prstGeom prst="rect">
            <a:avLst/>
          </a:prstGeom>
          <a:solidFill>
            <a:srgbClr val="70B2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all" spc="1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IMPROVING FOOD TOGETHER</a:t>
            </a:r>
          </a:p>
        </p:txBody>
      </p:sp>
      <p:sp>
        <p:nvSpPr>
          <p:cNvPr id="2" name="Round Single Corner Rectangle 3">
            <a:extLst>
              <a:ext uri="{FF2B5EF4-FFF2-40B4-BE49-F238E27FC236}">
                <a16:creationId xmlns:a16="http://schemas.microsoft.com/office/drawing/2014/main" id="{BA272DB1-4E95-5081-4B2C-42847DCD74B5}"/>
              </a:ext>
            </a:extLst>
          </p:cNvPr>
          <p:cNvSpPr/>
          <p:nvPr/>
        </p:nvSpPr>
        <p:spPr>
          <a:xfrm rot="10800000">
            <a:off x="663072" y="974981"/>
            <a:ext cx="10505670" cy="5547116"/>
          </a:xfrm>
          <a:prstGeom prst="round1Rect">
            <a:avLst/>
          </a:prstGeom>
          <a:solidFill>
            <a:srgbClr val="630F7A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sz="1200" dirty="0"/>
          </a:p>
        </p:txBody>
      </p:sp>
      <p:sp>
        <p:nvSpPr>
          <p:cNvPr id="5" name="Rectangle: Rounded Corners 23">
            <a:extLst>
              <a:ext uri="{FF2B5EF4-FFF2-40B4-BE49-F238E27FC236}">
                <a16:creationId xmlns:a16="http://schemas.microsoft.com/office/drawing/2014/main" id="{C396997E-1161-C751-23B1-4BD1BE041751}"/>
              </a:ext>
            </a:extLst>
          </p:cNvPr>
          <p:cNvSpPr/>
          <p:nvPr/>
        </p:nvSpPr>
        <p:spPr>
          <a:xfrm>
            <a:off x="663078" y="974984"/>
            <a:ext cx="3908922" cy="471616"/>
          </a:xfrm>
          <a:prstGeom prst="roundRect">
            <a:avLst/>
          </a:prstGeom>
          <a:solidFill>
            <a:srgbClr val="630F7A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FFFFFF"/>
                </a:solidFill>
                <a:latin typeface="Aptos" panose="020B0004020202020204" pitchFamily="34" charset="0"/>
              </a:rPr>
              <a:t>Commercial services and Partnership</a:t>
            </a:r>
          </a:p>
        </p:txBody>
      </p:sp>
      <p:sp>
        <p:nvSpPr>
          <p:cNvPr id="15" name="Tekstvak 16">
            <a:extLst>
              <a:ext uri="{FF2B5EF4-FFF2-40B4-BE49-F238E27FC236}">
                <a16:creationId xmlns:a16="http://schemas.microsoft.com/office/drawing/2014/main" id="{9954F431-68D2-E4FA-A389-2CCDB831CD04}"/>
              </a:ext>
            </a:extLst>
          </p:cNvPr>
          <p:cNvSpPr txBox="1"/>
          <p:nvPr/>
        </p:nvSpPr>
        <p:spPr>
          <a:xfrm>
            <a:off x="778787" y="1603801"/>
            <a:ext cx="10147360" cy="477053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ptos" panose="020B0004020202020204" pitchFamily="34" charset="0"/>
              </a:rPr>
              <a:t>Education </a:t>
            </a:r>
            <a:endParaRPr lang="en-BE" sz="1400" dirty="0">
              <a:latin typeface="Aptos" panose="020B0004020202020204" pitchFamily="34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ptos" panose="020B0004020202020204" pitchFamily="34" charset="0"/>
              </a:rPr>
              <a:t>Corporate Service Fees </a:t>
            </a:r>
            <a:r>
              <a:rPr lang="en-BE" sz="1400" dirty="0">
                <a:latin typeface="Aptos" panose="020B0004020202020204" pitchFamily="34" charset="0"/>
              </a:rPr>
              <a:t>(Corporate Venturing Services)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ptos" panose="020B0004020202020204" pitchFamily="34" charset="0"/>
              </a:rPr>
              <a:t>Event Income</a:t>
            </a:r>
            <a:endParaRPr lang="en-BE" sz="1400" dirty="0">
              <a:latin typeface="Aptos" panose="020B0004020202020204" pitchFamily="34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BE" sz="1400" dirty="0">
                <a:latin typeface="Aptos" panose="020B0004020202020204" pitchFamily="34" charset="0"/>
              </a:rPr>
              <a:t>Partnership Fees (Membership fees)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BE" sz="1400" dirty="0">
                <a:latin typeface="Aptos" panose="020B0004020202020204" pitchFamily="34" charset="0"/>
              </a:rPr>
              <a:t>Cofinance Portfolios</a:t>
            </a:r>
          </a:p>
          <a:p>
            <a:pPr>
              <a:spcAft>
                <a:spcPts val="1200"/>
              </a:spcAft>
            </a:pPr>
            <a:r>
              <a:rPr lang="en-BE" sz="1400" b="1" u="sng" dirty="0">
                <a:latin typeface="Aptos"/>
              </a:rPr>
              <a:t>Highlight</a:t>
            </a:r>
            <a:r>
              <a:rPr lang="en-BE" sz="1400" dirty="0">
                <a:latin typeface="Aptos"/>
              </a:rPr>
              <a:t>: </a:t>
            </a:r>
            <a:r>
              <a:rPr lang="en-GB" sz="1400" dirty="0">
                <a:latin typeface="Aptos"/>
              </a:rPr>
              <a:t>EU Skills </a:t>
            </a:r>
            <a:r>
              <a:rPr lang="en-GB" sz="1400" b="1" dirty="0">
                <a:latin typeface="Aptos"/>
              </a:rPr>
              <a:t>Academies</a:t>
            </a:r>
            <a:r>
              <a:rPr lang="en-GB" sz="1400" dirty="0">
                <a:latin typeface="Aptos"/>
              </a:rPr>
              <a:t> in </a:t>
            </a:r>
            <a:r>
              <a:rPr lang="en-GB" sz="1400" b="1" dirty="0">
                <a:latin typeface="Aptos"/>
              </a:rPr>
              <a:t>Biotech and Resilient Agriculture</a:t>
            </a:r>
            <a:r>
              <a:rPr lang="en-GB" sz="1400" dirty="0">
                <a:latin typeface="Aptos"/>
              </a:rPr>
              <a:t>, These academies are </a:t>
            </a:r>
            <a:r>
              <a:rPr lang="en-GB" sz="1400" b="1" dirty="0">
                <a:latin typeface="Aptos"/>
              </a:rPr>
              <a:t>co-funded</a:t>
            </a:r>
            <a:r>
              <a:rPr lang="en-GB" sz="1400" dirty="0">
                <a:latin typeface="Aptos"/>
              </a:rPr>
              <a:t> and designed to be financially self-sustaining through a mix of public, private, and fee-based income</a:t>
            </a:r>
            <a:endParaRPr lang="en-BE" sz="1400" dirty="0">
              <a:latin typeface="Aptos"/>
            </a:endParaRPr>
          </a:p>
          <a:p>
            <a:pPr>
              <a:spcAft>
                <a:spcPts val="1200"/>
              </a:spcAft>
            </a:pPr>
            <a:r>
              <a:rPr lang="en-BE" sz="1400" b="1" dirty="0">
                <a:latin typeface="Aptos" panose="020B0004020202020204" pitchFamily="34" charset="0"/>
              </a:rPr>
              <a:t>CVS</a:t>
            </a:r>
            <a:r>
              <a:rPr lang="en-BE" sz="1400" dirty="0">
                <a:latin typeface="Aptos" panose="020B0004020202020204" pitchFamily="34" charset="0"/>
              </a:rPr>
              <a:t> </a:t>
            </a:r>
            <a:r>
              <a:rPr lang="en-GB" sz="1400" dirty="0">
                <a:latin typeface="Aptos" panose="020B0004020202020204" pitchFamily="34" charset="0"/>
              </a:rPr>
              <a:t>develop its paid services, designed to facilitate corporate innovation by connecting world-leading industry partners with impactful agrifood startups</a:t>
            </a:r>
            <a:r>
              <a:rPr lang="en-BE" sz="1400" dirty="0">
                <a:latin typeface="Aptos" panose="020B0004020202020204" pitchFamily="34" charset="0"/>
              </a:rPr>
              <a:t>. </a:t>
            </a:r>
            <a:r>
              <a:rPr lang="en-GB" sz="1400" dirty="0">
                <a:latin typeface="Aptos" panose="020B0004020202020204" pitchFamily="34" charset="0"/>
              </a:rPr>
              <a:t>This model not only enhances the competitiveness of corporate partners but also creates a financially self-sustaining revenue stream for EIT Food</a:t>
            </a:r>
            <a:endParaRPr lang="en-BE" sz="1400" dirty="0">
              <a:latin typeface="Aptos" panose="020B00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1400" b="1" dirty="0">
                <a:latin typeface="Aptos" panose="020B0004020202020204" pitchFamily="34" charset="0"/>
              </a:rPr>
              <a:t>Membership fees </a:t>
            </a:r>
            <a:r>
              <a:rPr lang="en-GB" sz="1400" dirty="0">
                <a:latin typeface="Aptos" panose="020B0004020202020204" pitchFamily="34" charset="0"/>
              </a:rPr>
              <a:t>offer reliable income from organisations joining EIT Food</a:t>
            </a:r>
            <a:r>
              <a:rPr lang="en-BE" sz="1400" dirty="0">
                <a:latin typeface="Aptos" panose="020B0004020202020204" pitchFamily="34" charset="0"/>
              </a:rPr>
              <a:t>: </a:t>
            </a:r>
            <a:r>
              <a:rPr lang="en-GB" sz="1400" dirty="0">
                <a:latin typeface="Aptos" panose="020B0004020202020204" pitchFamily="34" charset="0"/>
              </a:rPr>
              <a:t>It segments partners into </a:t>
            </a:r>
            <a:r>
              <a:rPr lang="en-GB" sz="1400" b="1" dirty="0">
                <a:latin typeface="Aptos" panose="020B0004020202020204" pitchFamily="34" charset="0"/>
              </a:rPr>
              <a:t>Strategic Partners </a:t>
            </a:r>
            <a:r>
              <a:rPr lang="en-GB" sz="1400" dirty="0">
                <a:latin typeface="Aptos" panose="020B0004020202020204" pitchFamily="34" charset="0"/>
              </a:rPr>
              <a:t>who shape priorities and scale innovation, </a:t>
            </a:r>
            <a:r>
              <a:rPr lang="en-GB" sz="1400" b="1" dirty="0">
                <a:latin typeface="Aptos" panose="020B0004020202020204" pitchFamily="34" charset="0"/>
              </a:rPr>
              <a:t>Delivery Partners </a:t>
            </a:r>
            <a:r>
              <a:rPr lang="en-GB" sz="1400" dirty="0">
                <a:latin typeface="Aptos" panose="020B0004020202020204" pitchFamily="34" charset="0"/>
              </a:rPr>
              <a:t>who provide technical expertise for mission-driven projects, and </a:t>
            </a:r>
            <a:r>
              <a:rPr lang="en-GB" sz="1400" b="1" dirty="0">
                <a:latin typeface="Aptos" panose="020B0004020202020204" pitchFamily="34" charset="0"/>
              </a:rPr>
              <a:t>Community Members </a:t>
            </a:r>
            <a:r>
              <a:rPr lang="en-GB" sz="1400" dirty="0">
                <a:latin typeface="Aptos" panose="020B0004020202020204" pitchFamily="34" charset="0"/>
              </a:rPr>
              <a:t>who engage in collaborative platforms. This structure ensures a balanced and complementary ecosystem across the agri-food value chain. </a:t>
            </a:r>
            <a:endParaRPr lang="en-BE" sz="1400" dirty="0">
              <a:latin typeface="Aptos" panose="020B00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BE" sz="1400" b="1" dirty="0">
                <a:latin typeface="Aptos"/>
              </a:rPr>
              <a:t>Co</a:t>
            </a:r>
            <a:r>
              <a:rPr lang="nl-NL" sz="1400" b="1" dirty="0">
                <a:latin typeface="Aptos"/>
              </a:rPr>
              <a:t>-</a:t>
            </a:r>
            <a:r>
              <a:rPr lang="en-BE" sz="1400" b="1" dirty="0">
                <a:latin typeface="Aptos"/>
              </a:rPr>
              <a:t>financed</a:t>
            </a:r>
            <a:r>
              <a:rPr lang="en-BE" sz="1400" dirty="0">
                <a:latin typeface="Aptos"/>
              </a:rPr>
              <a:t> Portfolios</a:t>
            </a:r>
            <a:r>
              <a:rPr lang="nl-NL" sz="1400" dirty="0">
                <a:latin typeface="Aptos"/>
              </a:rPr>
              <a:t> </a:t>
            </a:r>
            <a:r>
              <a:rPr lang="nl-NL" sz="1400" err="1">
                <a:latin typeface="Aptos"/>
              </a:rPr>
              <a:t>provide</a:t>
            </a:r>
            <a:r>
              <a:rPr lang="nl-NL" sz="1400" dirty="0">
                <a:latin typeface="Aptos"/>
              </a:rPr>
              <a:t> a means </a:t>
            </a:r>
            <a:r>
              <a:rPr lang="nl-NL" sz="1400" err="1">
                <a:latin typeface="Aptos"/>
              </a:rPr>
              <a:t>for</a:t>
            </a:r>
            <a:r>
              <a:rPr lang="nl-NL" sz="1400" dirty="0">
                <a:latin typeface="Aptos"/>
              </a:rPr>
              <a:t> corporate actors </a:t>
            </a:r>
            <a:r>
              <a:rPr lang="nl-NL" sz="1400" err="1">
                <a:latin typeface="Aptos"/>
              </a:rPr>
              <a:t>to</a:t>
            </a:r>
            <a:r>
              <a:rPr lang="nl-NL" sz="1400" dirty="0">
                <a:latin typeface="Aptos"/>
              </a:rPr>
              <a:t> co-</a:t>
            </a:r>
            <a:r>
              <a:rPr lang="nl-NL" sz="1400" err="1">
                <a:latin typeface="Aptos"/>
              </a:rPr>
              <a:t>finance</a:t>
            </a:r>
            <a:r>
              <a:rPr lang="nl-NL" sz="1400" dirty="0">
                <a:latin typeface="Aptos"/>
              </a:rPr>
              <a:t> impact </a:t>
            </a:r>
            <a:r>
              <a:rPr lang="nl-NL" sz="1400" err="1">
                <a:latin typeface="Aptos"/>
              </a:rPr>
              <a:t>projects</a:t>
            </a:r>
            <a:r>
              <a:rPr lang="nl-NL" sz="1400" dirty="0">
                <a:latin typeface="Aptos"/>
              </a:rPr>
              <a:t>/</a:t>
            </a:r>
            <a:r>
              <a:rPr lang="nl-NL" sz="1400" err="1">
                <a:latin typeface="Aptos"/>
              </a:rPr>
              <a:t>programmes</a:t>
            </a:r>
            <a:r>
              <a:rPr lang="nl-NL" sz="1400" dirty="0">
                <a:latin typeface="Aptos"/>
              </a:rPr>
              <a:t> </a:t>
            </a:r>
            <a:r>
              <a:rPr lang="nl-NL" sz="1400" err="1">
                <a:latin typeface="Aptos"/>
              </a:rPr>
              <a:t>that</a:t>
            </a:r>
            <a:r>
              <a:rPr lang="nl-NL" sz="1400" dirty="0">
                <a:latin typeface="Aptos"/>
              </a:rPr>
              <a:t> are </a:t>
            </a:r>
            <a:r>
              <a:rPr lang="nl-NL" sz="1400" err="1">
                <a:latin typeface="Aptos"/>
              </a:rPr>
              <a:t>both</a:t>
            </a:r>
            <a:r>
              <a:rPr lang="nl-NL" sz="1400" dirty="0">
                <a:latin typeface="Aptos"/>
              </a:rPr>
              <a:t> </a:t>
            </a:r>
            <a:r>
              <a:rPr lang="nl-NL" sz="1400" err="1">
                <a:latin typeface="Aptos"/>
              </a:rPr>
              <a:t>aligned</a:t>
            </a:r>
            <a:r>
              <a:rPr lang="nl-NL" sz="1400" dirty="0">
                <a:latin typeface="Aptos"/>
              </a:rPr>
              <a:t> </a:t>
            </a:r>
            <a:r>
              <a:rPr lang="nl-NL" sz="1400" err="1">
                <a:latin typeface="Aptos"/>
              </a:rPr>
              <a:t>to</a:t>
            </a:r>
            <a:r>
              <a:rPr lang="nl-NL" sz="1400" dirty="0">
                <a:latin typeface="Aptos"/>
              </a:rPr>
              <a:t> EIT </a:t>
            </a:r>
            <a:r>
              <a:rPr lang="nl-NL" sz="1400" err="1">
                <a:latin typeface="Aptos"/>
              </a:rPr>
              <a:t>Food’s</a:t>
            </a:r>
            <a:r>
              <a:rPr lang="nl-NL" sz="1400" dirty="0">
                <a:latin typeface="Aptos"/>
              </a:rPr>
              <a:t> mission </a:t>
            </a:r>
            <a:r>
              <a:rPr lang="nl-NL" sz="1400" err="1">
                <a:latin typeface="Aptos"/>
              </a:rPr>
              <a:t>and</a:t>
            </a:r>
            <a:r>
              <a:rPr lang="nl-NL" sz="1400" dirty="0">
                <a:latin typeface="Aptos"/>
              </a:rPr>
              <a:t> corporate </a:t>
            </a:r>
            <a:r>
              <a:rPr lang="nl-NL" sz="1400" err="1">
                <a:latin typeface="Aptos"/>
              </a:rPr>
              <a:t>sustainability</a:t>
            </a:r>
            <a:r>
              <a:rPr lang="nl-NL" sz="1400" dirty="0">
                <a:latin typeface="Aptos"/>
              </a:rPr>
              <a:t> </a:t>
            </a:r>
            <a:r>
              <a:rPr lang="nl-NL" sz="1400" err="1">
                <a:latin typeface="Aptos"/>
              </a:rPr>
              <a:t>objectives</a:t>
            </a:r>
            <a:r>
              <a:rPr lang="nl-NL" sz="1400" dirty="0">
                <a:latin typeface="Aptos"/>
              </a:rPr>
              <a:t> e.g. co-</a:t>
            </a:r>
            <a:r>
              <a:rPr lang="nl-NL" sz="1400" err="1">
                <a:latin typeface="Aptos"/>
              </a:rPr>
              <a:t>financing</a:t>
            </a:r>
            <a:r>
              <a:rPr lang="nl-NL" sz="1400" dirty="0">
                <a:latin typeface="Aptos"/>
              </a:rPr>
              <a:t> of </a:t>
            </a:r>
            <a:r>
              <a:rPr lang="nl-NL" sz="1400" err="1">
                <a:latin typeface="Aptos"/>
              </a:rPr>
              <a:t>Regenerative</a:t>
            </a:r>
            <a:r>
              <a:rPr lang="nl-NL" sz="1400" dirty="0">
                <a:latin typeface="Aptos"/>
              </a:rPr>
              <a:t> </a:t>
            </a:r>
            <a:r>
              <a:rPr lang="nl-NL" sz="1400" err="1">
                <a:latin typeface="Aptos"/>
              </a:rPr>
              <a:t>Agriculture</a:t>
            </a:r>
            <a:r>
              <a:rPr lang="nl-NL" sz="1400" dirty="0">
                <a:latin typeface="Aptos"/>
              </a:rPr>
              <a:t> Landscapes.</a:t>
            </a:r>
            <a:endParaRPr lang="en-GB" sz="1400" dirty="0"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181617547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E3333C-40FD-86D0-9C10-8532FE7252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4">
            <a:extLst>
              <a:ext uri="{FF2B5EF4-FFF2-40B4-BE49-F238E27FC236}">
                <a16:creationId xmlns:a16="http://schemas.microsoft.com/office/drawing/2014/main" id="{FB31F4D8-0477-F3B1-45CB-EE90B21EC9CC}"/>
              </a:ext>
            </a:extLst>
          </p:cNvPr>
          <p:cNvGrpSpPr/>
          <p:nvPr/>
        </p:nvGrpSpPr>
        <p:grpSpPr>
          <a:xfrm>
            <a:off x="344628" y="409068"/>
            <a:ext cx="4591266" cy="408712"/>
            <a:chOff x="344628" y="409068"/>
            <a:chExt cx="2787359" cy="408712"/>
          </a:xfrm>
        </p:grpSpPr>
        <p:sp>
          <p:nvSpPr>
            <p:cNvPr id="18" name="Rectangle: Diagonal Corners Rounded 1">
              <a:extLst>
                <a:ext uri="{FF2B5EF4-FFF2-40B4-BE49-F238E27FC236}">
                  <a16:creationId xmlns:a16="http://schemas.microsoft.com/office/drawing/2014/main" id="{7908E8B4-DC59-6470-7118-6E4F2598F030}"/>
                </a:ext>
              </a:extLst>
            </p:cNvPr>
            <p:cNvSpPr/>
            <p:nvPr/>
          </p:nvSpPr>
          <p:spPr>
            <a:xfrm>
              <a:off x="2632030" y="409068"/>
              <a:ext cx="499957" cy="408712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0049A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: Diagonal Corners Rounded 2">
              <a:extLst>
                <a:ext uri="{FF2B5EF4-FFF2-40B4-BE49-F238E27FC236}">
                  <a16:creationId xmlns:a16="http://schemas.microsoft.com/office/drawing/2014/main" id="{486776C2-C95D-16DA-CC84-D09E70FE074A}"/>
                </a:ext>
              </a:extLst>
            </p:cNvPr>
            <p:cNvSpPr/>
            <p:nvPr/>
          </p:nvSpPr>
          <p:spPr>
            <a:xfrm>
              <a:off x="344628" y="409068"/>
              <a:ext cx="2511215" cy="408712"/>
            </a:xfrm>
            <a:prstGeom prst="round2DiagRect">
              <a:avLst>
                <a:gd name="adj1" fmla="val 0"/>
                <a:gd name="adj2" fmla="val 0"/>
              </a:avLst>
            </a:prstGeom>
            <a:solidFill>
              <a:srgbClr val="0049A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52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BE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 panose="020B0004020202020204" pitchFamily="34" charset="0"/>
                  <a:ea typeface="+mn-ea"/>
                  <a:cs typeface="+mn-cs"/>
                </a:rPr>
                <a:t>E</a:t>
              </a:r>
              <a:r>
                <a:rPr lang="en-BE" sz="2400" dirty="0">
                  <a:solidFill>
                    <a:srgbClr val="FFFFFF"/>
                  </a:solidFill>
                  <a:latin typeface="Aptos" panose="020B0004020202020204" pitchFamily="34" charset="0"/>
                </a:rPr>
                <a:t>IT Food Strategy</a:t>
              </a: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1" name="Rectangle 13">
            <a:extLst>
              <a:ext uri="{FF2B5EF4-FFF2-40B4-BE49-F238E27FC236}">
                <a16:creationId xmlns:a16="http://schemas.microsoft.com/office/drawing/2014/main" id="{B3F795E0-95FE-5179-879A-B113DB3E45F5}"/>
              </a:ext>
            </a:extLst>
          </p:cNvPr>
          <p:cNvSpPr/>
          <p:nvPr/>
        </p:nvSpPr>
        <p:spPr>
          <a:xfrm>
            <a:off x="344628" y="196765"/>
            <a:ext cx="3202311" cy="168510"/>
          </a:xfrm>
          <a:prstGeom prst="rect">
            <a:avLst/>
          </a:prstGeom>
          <a:solidFill>
            <a:srgbClr val="70B2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all" spc="1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IMPROVING FOOD TOGETHER</a:t>
            </a:r>
          </a:p>
        </p:txBody>
      </p:sp>
      <p:sp>
        <p:nvSpPr>
          <p:cNvPr id="2" name="Round Single Corner Rectangle 3">
            <a:extLst>
              <a:ext uri="{FF2B5EF4-FFF2-40B4-BE49-F238E27FC236}">
                <a16:creationId xmlns:a16="http://schemas.microsoft.com/office/drawing/2014/main" id="{30CBF879-0A81-281F-F83F-9E0BC08CE8E1}"/>
              </a:ext>
            </a:extLst>
          </p:cNvPr>
          <p:cNvSpPr/>
          <p:nvPr/>
        </p:nvSpPr>
        <p:spPr>
          <a:xfrm rot="10800000">
            <a:off x="663072" y="974981"/>
            <a:ext cx="10505670" cy="5547116"/>
          </a:xfrm>
          <a:prstGeom prst="round1Rect">
            <a:avLst/>
          </a:prstGeom>
          <a:solidFill>
            <a:srgbClr val="630F7A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sz="1200" dirty="0"/>
          </a:p>
        </p:txBody>
      </p:sp>
      <p:sp>
        <p:nvSpPr>
          <p:cNvPr id="5" name="Rectangle: Rounded Corners 23">
            <a:extLst>
              <a:ext uri="{FF2B5EF4-FFF2-40B4-BE49-F238E27FC236}">
                <a16:creationId xmlns:a16="http://schemas.microsoft.com/office/drawing/2014/main" id="{14105440-A0F4-E8F1-A9F9-5F9472A3AD7F}"/>
              </a:ext>
            </a:extLst>
          </p:cNvPr>
          <p:cNvSpPr/>
          <p:nvPr/>
        </p:nvSpPr>
        <p:spPr>
          <a:xfrm>
            <a:off x="663078" y="974984"/>
            <a:ext cx="3908922" cy="471616"/>
          </a:xfrm>
          <a:prstGeom prst="roundRect">
            <a:avLst/>
          </a:prstGeom>
          <a:solidFill>
            <a:srgbClr val="630F7A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FFFFFF"/>
                </a:solidFill>
                <a:latin typeface="Aptos" panose="020B0004020202020204" pitchFamily="34" charset="0"/>
              </a:rPr>
              <a:t>Return on equity and innovation</a:t>
            </a:r>
          </a:p>
        </p:txBody>
      </p:sp>
      <p:sp>
        <p:nvSpPr>
          <p:cNvPr id="15" name="Tekstvak 16">
            <a:extLst>
              <a:ext uri="{FF2B5EF4-FFF2-40B4-BE49-F238E27FC236}">
                <a16:creationId xmlns:a16="http://schemas.microsoft.com/office/drawing/2014/main" id="{740A393C-60A9-8B80-8294-F77BE49CA989}"/>
              </a:ext>
            </a:extLst>
          </p:cNvPr>
          <p:cNvSpPr txBox="1"/>
          <p:nvPr/>
        </p:nvSpPr>
        <p:spPr>
          <a:xfrm>
            <a:off x="778787" y="1603801"/>
            <a:ext cx="10147360" cy="28007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BE" sz="1400" dirty="0">
                <a:latin typeface="Aptos" panose="020B0004020202020204" pitchFamily="34" charset="0"/>
              </a:rPr>
              <a:t>Startup Equity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BE" sz="1400" dirty="0">
                <a:latin typeface="Aptos" panose="020B0004020202020204" pitchFamily="34" charset="0"/>
              </a:rPr>
              <a:t>Success Sharing Mechanism (Return on innovative projects)</a:t>
            </a:r>
          </a:p>
          <a:p>
            <a:pPr>
              <a:spcAft>
                <a:spcPts val="1200"/>
              </a:spcAft>
            </a:pPr>
            <a:endParaRPr lang="en-BE" sz="1400" dirty="0">
              <a:latin typeface="Aptos" panose="020B00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BE" sz="1400" b="1" u="sng" dirty="0">
                <a:latin typeface="Aptos"/>
              </a:rPr>
              <a:t>Highlight</a:t>
            </a:r>
            <a:r>
              <a:rPr lang="en-BE" sz="1400" b="1" dirty="0">
                <a:latin typeface="Aptos"/>
              </a:rPr>
              <a:t>: </a:t>
            </a:r>
            <a:r>
              <a:rPr lang="en-US" sz="1400" b="1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growing our equity portfolio </a:t>
            </a:r>
            <a:r>
              <a:rPr lang="en-US" sz="1400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in volume and value, aligning with the EIT GB’s Strategic Recommendation</a:t>
            </a:r>
            <a:r>
              <a:rPr lang="en-BE" sz="1400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 (</a:t>
            </a:r>
            <a:r>
              <a:rPr lang="en-US" sz="1400" b="1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30% growth</a:t>
            </a:r>
            <a:r>
              <a:rPr lang="en-BE" sz="1400" b="1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 YoY)</a:t>
            </a:r>
            <a:r>
              <a:rPr lang="en-US" sz="1400" b="1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 </a:t>
            </a:r>
            <a:r>
              <a:rPr lang="en-US" sz="1400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Portfolio growth remains a priority, leveraging additional investors through the dedicated investment vehicle </a:t>
            </a:r>
            <a:r>
              <a:rPr lang="en-US" sz="1400" kern="100" dirty="0" err="1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AgriFoodInvest</a:t>
            </a:r>
            <a:r>
              <a:rPr lang="en-US" sz="1400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, launched in 2025.</a:t>
            </a:r>
            <a:r>
              <a:rPr lang="en-BE" sz="1400" kern="100" dirty="0">
                <a:solidFill>
                  <a:srgbClr val="333333"/>
                </a:solidFill>
                <a:latin typeface="Aptos"/>
                <a:cs typeface="Times New Roman"/>
              </a:rPr>
              <a:t> </a:t>
            </a:r>
            <a:r>
              <a:rPr lang="en-US" sz="1400" kern="100" dirty="0" err="1">
                <a:solidFill>
                  <a:srgbClr val="333333"/>
                </a:solidFill>
                <a:latin typeface="Aptos"/>
                <a:cs typeface="Times New Roman"/>
              </a:rPr>
              <a:t>AgriFoodInvest</a:t>
            </a:r>
            <a:r>
              <a:rPr lang="en-US" sz="1400" kern="100" dirty="0">
                <a:solidFill>
                  <a:srgbClr val="333333"/>
                </a:solidFill>
                <a:latin typeface="Aptos"/>
                <a:cs typeface="Times New Roman"/>
              </a:rPr>
              <a:t> is EIT Food’s dedicated investment vehicle for the agrifood sector</a:t>
            </a:r>
          </a:p>
          <a:p>
            <a:pPr>
              <a:spcAft>
                <a:spcPts val="1200"/>
              </a:spcAft>
            </a:pPr>
            <a:r>
              <a:rPr lang="en-BE" sz="1400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Investment</a:t>
            </a:r>
            <a:r>
              <a:rPr lang="nl-NL" sz="1400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s</a:t>
            </a:r>
            <a:r>
              <a:rPr lang="en-BE" sz="1400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 are made in start-ups going through our entrepreneurship programs (1000 startups scouted every year, about 250 </a:t>
            </a:r>
            <a:r>
              <a:rPr lang="en-BE" sz="1400" kern="10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startups mentored via our flagship programs)</a:t>
            </a:r>
            <a:endParaRPr lang="en-BE"/>
          </a:p>
          <a:p>
            <a:pPr>
              <a:spcAft>
                <a:spcPts val="1200"/>
              </a:spcAft>
            </a:pPr>
            <a:endParaRPr lang="en-GB" sz="14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61691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26">
            <a:extLst>
              <a:ext uri="{FF2B5EF4-FFF2-40B4-BE49-F238E27FC236}">
                <a16:creationId xmlns:a16="http://schemas.microsoft.com/office/drawing/2014/main" id="{4A132F6B-BCA9-E967-C28C-26133D73A479}"/>
              </a:ext>
            </a:extLst>
          </p:cNvPr>
          <p:cNvSpPr/>
          <p:nvPr/>
        </p:nvSpPr>
        <p:spPr>
          <a:xfrm>
            <a:off x="368112" y="3038315"/>
            <a:ext cx="7724841" cy="1609320"/>
          </a:xfrm>
          <a:prstGeom prst="roundRect">
            <a:avLst>
              <a:gd name="adj" fmla="val 0"/>
            </a:avLst>
          </a:prstGeom>
          <a:solidFill>
            <a:srgbClr val="F0872B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C67A11D-E941-5A01-4B53-7725D5DF766D}"/>
              </a:ext>
            </a:extLst>
          </p:cNvPr>
          <p:cNvSpPr/>
          <p:nvPr/>
        </p:nvSpPr>
        <p:spPr>
          <a:xfrm>
            <a:off x="368112" y="2432146"/>
            <a:ext cx="7724850" cy="646202"/>
          </a:xfrm>
          <a:custGeom>
            <a:avLst/>
            <a:gdLst>
              <a:gd name="connsiteX0" fmla="*/ 323101 w 7724850"/>
              <a:gd name="connsiteY0" fmla="*/ 0 h 646202"/>
              <a:gd name="connsiteX1" fmla="*/ 473217 w 7724850"/>
              <a:gd name="connsiteY1" fmla="*/ 0 h 646202"/>
              <a:gd name="connsiteX2" fmla="*/ 864973 w 7724850"/>
              <a:gd name="connsiteY2" fmla="*/ 0 h 646202"/>
              <a:gd name="connsiteX3" fmla="*/ 1015089 w 7724850"/>
              <a:gd name="connsiteY3" fmla="*/ 0 h 646202"/>
              <a:gd name="connsiteX4" fmla="*/ 7574732 w 7724850"/>
              <a:gd name="connsiteY4" fmla="*/ 0 h 646202"/>
              <a:gd name="connsiteX5" fmla="*/ 7574734 w 7724850"/>
              <a:gd name="connsiteY5" fmla="*/ 0 h 646202"/>
              <a:gd name="connsiteX6" fmla="*/ 7724848 w 7724850"/>
              <a:gd name="connsiteY6" fmla="*/ 0 h 646202"/>
              <a:gd name="connsiteX7" fmla="*/ 7724850 w 7724850"/>
              <a:gd name="connsiteY7" fmla="*/ 0 h 646202"/>
              <a:gd name="connsiteX8" fmla="*/ 7724850 w 7724850"/>
              <a:gd name="connsiteY8" fmla="*/ 323101 h 646202"/>
              <a:gd name="connsiteX9" fmla="*/ 7724848 w 7724850"/>
              <a:gd name="connsiteY9" fmla="*/ 323111 h 646202"/>
              <a:gd name="connsiteX10" fmla="*/ 7724848 w 7724850"/>
              <a:gd name="connsiteY10" fmla="*/ 646201 h 646202"/>
              <a:gd name="connsiteX11" fmla="*/ 7574732 w 7724850"/>
              <a:gd name="connsiteY11" fmla="*/ 646201 h 646202"/>
              <a:gd name="connsiteX12" fmla="*/ 7401759 w 7724850"/>
              <a:gd name="connsiteY12" fmla="*/ 646201 h 646202"/>
              <a:gd name="connsiteX13" fmla="*/ 7401749 w 7724850"/>
              <a:gd name="connsiteY13" fmla="*/ 646202 h 646202"/>
              <a:gd name="connsiteX14" fmla="*/ 7251633 w 7724850"/>
              <a:gd name="connsiteY14" fmla="*/ 646202 h 646202"/>
              <a:gd name="connsiteX15" fmla="*/ 7251633 w 7724850"/>
              <a:gd name="connsiteY15" fmla="*/ 646202 h 646202"/>
              <a:gd name="connsiteX16" fmla="*/ 0 w 7724850"/>
              <a:gd name="connsiteY16" fmla="*/ 646201 h 646202"/>
              <a:gd name="connsiteX17" fmla="*/ 0 w 7724850"/>
              <a:gd name="connsiteY17" fmla="*/ 323101 h 646202"/>
              <a:gd name="connsiteX18" fmla="*/ 323101 w 7724850"/>
              <a:gd name="connsiteY18" fmla="*/ 0 h 646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724850" h="646202">
                <a:moveTo>
                  <a:pt x="323101" y="0"/>
                </a:moveTo>
                <a:lnTo>
                  <a:pt x="473217" y="0"/>
                </a:lnTo>
                <a:lnTo>
                  <a:pt x="864973" y="0"/>
                </a:lnTo>
                <a:lnTo>
                  <a:pt x="1015089" y="0"/>
                </a:lnTo>
                <a:lnTo>
                  <a:pt x="7574732" y="0"/>
                </a:lnTo>
                <a:lnTo>
                  <a:pt x="7574734" y="0"/>
                </a:lnTo>
                <a:lnTo>
                  <a:pt x="7724848" y="0"/>
                </a:lnTo>
                <a:lnTo>
                  <a:pt x="7724850" y="0"/>
                </a:lnTo>
                <a:lnTo>
                  <a:pt x="7724850" y="323101"/>
                </a:lnTo>
                <a:lnTo>
                  <a:pt x="7724848" y="323111"/>
                </a:lnTo>
                <a:lnTo>
                  <a:pt x="7724848" y="646201"/>
                </a:lnTo>
                <a:lnTo>
                  <a:pt x="7574732" y="646201"/>
                </a:lnTo>
                <a:lnTo>
                  <a:pt x="7401759" y="646201"/>
                </a:lnTo>
                <a:lnTo>
                  <a:pt x="7401749" y="646202"/>
                </a:lnTo>
                <a:lnTo>
                  <a:pt x="7251633" y="646202"/>
                </a:lnTo>
                <a:lnTo>
                  <a:pt x="7251633" y="646202"/>
                </a:lnTo>
                <a:lnTo>
                  <a:pt x="0" y="646201"/>
                </a:lnTo>
                <a:lnTo>
                  <a:pt x="0" y="323101"/>
                </a:lnTo>
                <a:cubicBezTo>
                  <a:pt x="0" y="144657"/>
                  <a:pt x="144657" y="0"/>
                  <a:pt x="323101" y="0"/>
                </a:cubicBezTo>
                <a:close/>
              </a:path>
            </a:pathLst>
          </a:custGeom>
          <a:solidFill>
            <a:srgbClr val="ED6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26E61C3-5327-00E6-46F7-CD4DE91EDB92}"/>
              </a:ext>
            </a:extLst>
          </p:cNvPr>
          <p:cNvGrpSpPr/>
          <p:nvPr/>
        </p:nvGrpSpPr>
        <p:grpSpPr>
          <a:xfrm>
            <a:off x="344629" y="409068"/>
            <a:ext cx="2791573" cy="408712"/>
            <a:chOff x="344629" y="409068"/>
            <a:chExt cx="2791573" cy="408712"/>
          </a:xfrm>
        </p:grpSpPr>
        <p:sp>
          <p:nvSpPr>
            <p:cNvPr id="2" name="Rectangle: Diagonal Corners Rounded 1">
              <a:extLst>
                <a:ext uri="{FF2B5EF4-FFF2-40B4-BE49-F238E27FC236}">
                  <a16:creationId xmlns:a16="http://schemas.microsoft.com/office/drawing/2014/main" id="{41024243-0DF1-EF78-09AB-35E9BB8DE0C4}"/>
                </a:ext>
              </a:extLst>
            </p:cNvPr>
            <p:cNvSpPr/>
            <p:nvPr/>
          </p:nvSpPr>
          <p:spPr>
            <a:xfrm>
              <a:off x="2636245" y="409068"/>
              <a:ext cx="499957" cy="408712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0A4B9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" name="Rectangle: Diagonal Corners Rounded 2">
              <a:extLst>
                <a:ext uri="{FF2B5EF4-FFF2-40B4-BE49-F238E27FC236}">
                  <a16:creationId xmlns:a16="http://schemas.microsoft.com/office/drawing/2014/main" id="{E1A254E3-DC6B-0EC8-4B90-9CF0146AF893}"/>
                </a:ext>
              </a:extLst>
            </p:cNvPr>
            <p:cNvSpPr/>
            <p:nvPr/>
          </p:nvSpPr>
          <p:spPr>
            <a:xfrm>
              <a:off x="344629" y="409068"/>
              <a:ext cx="2478165" cy="408712"/>
            </a:xfrm>
            <a:prstGeom prst="round2DiagRect">
              <a:avLst>
                <a:gd name="adj1" fmla="val 0"/>
                <a:gd name="adj2" fmla="val 0"/>
              </a:avLst>
            </a:prstGeom>
            <a:solidFill>
              <a:srgbClr val="0A4B9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5200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 panose="020B0004020202020204" pitchFamily="34" charset="0"/>
                  <a:ea typeface="+mn-ea"/>
                  <a:cs typeface="+mn-cs"/>
                </a:rPr>
                <a:t>Our community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008CFB25-3314-41E3-ECE8-65187F55EBAB}"/>
              </a:ext>
            </a:extLst>
          </p:cNvPr>
          <p:cNvSpPr/>
          <p:nvPr/>
        </p:nvSpPr>
        <p:spPr>
          <a:xfrm>
            <a:off x="344628" y="196765"/>
            <a:ext cx="2791574" cy="168510"/>
          </a:xfrm>
          <a:prstGeom prst="rect">
            <a:avLst/>
          </a:prstGeom>
          <a:solidFill>
            <a:srgbClr val="70B2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5400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all" spc="1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IMPROVING FOOD TOGETHER</a:t>
            </a:r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AB6F7BF-7E43-EE58-D0F9-5D96DDC8FCAE}"/>
              </a:ext>
            </a:extLst>
          </p:cNvPr>
          <p:cNvSpPr/>
          <p:nvPr/>
        </p:nvSpPr>
        <p:spPr>
          <a:xfrm>
            <a:off x="344626" y="991400"/>
            <a:ext cx="11612243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n-US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Our community grows year after year. In 2025, we engaged </a:t>
            </a:r>
            <a:r>
              <a:rPr lang="en-US" b="1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266 partners</a:t>
            </a:r>
            <a:r>
              <a:rPr lang="en-US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 (including Community Members)</a:t>
            </a:r>
            <a:r>
              <a:rPr lang="en-US" b="1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 </a:t>
            </a:r>
            <a:r>
              <a:rPr lang="en-US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and </a:t>
            </a:r>
            <a:br>
              <a:rPr lang="en-US" kern="100" dirty="0">
                <a:latin typeface="Aptos"/>
                <a:ea typeface="Aptos" panose="020B0004020202020204" pitchFamily="34" charset="0"/>
                <a:cs typeface="Times New Roman"/>
              </a:rPr>
            </a:br>
            <a:r>
              <a:rPr lang="en-US" b="1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496 EIT grant participants</a:t>
            </a:r>
            <a:r>
              <a:rPr lang="en-US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. Additionally, we support </a:t>
            </a:r>
            <a:r>
              <a:rPr lang="en-US" b="1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over 230 startups </a:t>
            </a:r>
            <a:r>
              <a:rPr lang="en-US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annually. This diverse and expanding ecosystem is our greatest strength and source of leverage. Under Horizon Europe, KICs stand out as the </a:t>
            </a:r>
            <a:r>
              <a:rPr lang="en-US" b="1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most effective</a:t>
            </a:r>
            <a:r>
              <a:rPr lang="en-US" kern="100" dirty="0">
                <a:solidFill>
                  <a:srgbClr val="333333"/>
                </a:solidFill>
                <a:latin typeface="Aptos"/>
                <a:ea typeface="Aptos" panose="020B0004020202020204" pitchFamily="34" charset="0"/>
                <a:cs typeface="Times New Roman"/>
              </a:rPr>
              <a:t> of the 42 Public-Private Partnerships in attracting private investment, with a ratio of 5.6 vs. the average 2.3.</a:t>
            </a:r>
          </a:p>
        </p:txBody>
      </p:sp>
      <p:pic>
        <p:nvPicPr>
          <p:cNvPr id="1028" name="Picture 4" descr="We welcome Mondelez International as a SAI Platform member — SAI Platform">
            <a:extLst>
              <a:ext uri="{FF2B5EF4-FFF2-40B4-BE49-F238E27FC236}">
                <a16:creationId xmlns:a16="http://schemas.microsoft.com/office/drawing/2014/main" id="{4AE15DC3-F282-6D5B-9EAA-B17816518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87" y="5289091"/>
            <a:ext cx="1111952" cy="62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ategory:Mars, Incorporated | Crossover Wiki | Fandom">
            <a:extLst>
              <a:ext uri="{FF2B5EF4-FFF2-40B4-BE49-F238E27FC236}">
                <a16:creationId xmlns:a16="http://schemas.microsoft.com/office/drawing/2014/main" id="{1029EECB-199F-0A25-F132-30AF600EA2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757" y="4852926"/>
            <a:ext cx="828865" cy="348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1893EEE6-EC21-6DA8-1FCC-E8AB8059C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465" y="4848641"/>
            <a:ext cx="840462" cy="38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LESAFFRE, le spécialiste de la levure et de la fermentation | LESAFFRE">
            <a:extLst>
              <a:ext uri="{FF2B5EF4-FFF2-40B4-BE49-F238E27FC236}">
                <a16:creationId xmlns:a16="http://schemas.microsoft.com/office/drawing/2014/main" id="{0199B846-A375-5611-13E6-2522F196F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957" y="5239733"/>
            <a:ext cx="765270" cy="59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Danone Logo, symbol, meaning, history, PNG, brand">
            <a:extLst>
              <a:ext uri="{FF2B5EF4-FFF2-40B4-BE49-F238E27FC236}">
                <a16:creationId xmlns:a16="http://schemas.microsoft.com/office/drawing/2014/main" id="{A638E2C0-64ED-3BC6-DF5C-CFBAEE1A3E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38134" y="5452984"/>
            <a:ext cx="965134" cy="473694"/>
          </a:xfrm>
          <a:prstGeom prst="rect">
            <a:avLst/>
          </a:prstGeom>
        </p:spPr>
      </p:pic>
      <p:pic>
        <p:nvPicPr>
          <p:cNvPr id="1082" name="Picture 4" descr="Bayer - Wikipedia">
            <a:extLst>
              <a:ext uri="{FF2B5EF4-FFF2-40B4-BE49-F238E27FC236}">
                <a16:creationId xmlns:a16="http://schemas.microsoft.com/office/drawing/2014/main" id="{970F3BFD-D185-91F3-3040-904F07B1F0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2072" y="5413030"/>
            <a:ext cx="848288" cy="84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3" name="Picture 6" descr="Wageningen University &amp; Research (WUR) - SPOTTERON Citizen Science">
            <a:extLst>
              <a:ext uri="{FF2B5EF4-FFF2-40B4-BE49-F238E27FC236}">
                <a16:creationId xmlns:a16="http://schemas.microsoft.com/office/drawing/2014/main" id="{66BA4813-E0AD-E6D0-0CE7-FF536D7AF6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114" y="4520871"/>
            <a:ext cx="2103981" cy="10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5375B27-414F-7C61-DB01-B29A59E26495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9627" b="20282"/>
          <a:stretch>
            <a:fillRect/>
          </a:stretch>
        </p:blipFill>
        <p:spPr>
          <a:xfrm>
            <a:off x="2401241" y="6071201"/>
            <a:ext cx="2232566" cy="371705"/>
          </a:xfrm>
          <a:prstGeom prst="rect">
            <a:avLst/>
          </a:prstGeom>
        </p:spPr>
      </p:pic>
      <p:sp>
        <p:nvSpPr>
          <p:cNvPr id="1051" name="TextBox 59">
            <a:extLst>
              <a:ext uri="{FF2B5EF4-FFF2-40B4-BE49-F238E27FC236}">
                <a16:creationId xmlns:a16="http://schemas.microsoft.com/office/drawing/2014/main" id="{61B789FD-056A-0988-2064-CECEF27001AF}"/>
              </a:ext>
            </a:extLst>
          </p:cNvPr>
          <p:cNvSpPr txBox="1"/>
          <p:nvPr/>
        </p:nvSpPr>
        <p:spPr>
          <a:xfrm>
            <a:off x="518228" y="4043185"/>
            <a:ext cx="3923406" cy="397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Participants in grants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1052" name="TextBox 60">
            <a:extLst>
              <a:ext uri="{FF2B5EF4-FFF2-40B4-BE49-F238E27FC236}">
                <a16:creationId xmlns:a16="http://schemas.microsoft.com/office/drawing/2014/main" id="{1B84597A-8C92-1D86-2B57-2AA3D15AD9D7}"/>
              </a:ext>
            </a:extLst>
          </p:cNvPr>
          <p:cNvSpPr txBox="1"/>
          <p:nvPr/>
        </p:nvSpPr>
        <p:spPr>
          <a:xfrm>
            <a:off x="518228" y="3258462"/>
            <a:ext cx="2448623" cy="397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Partners</a:t>
            </a:r>
          </a:p>
        </p:txBody>
      </p:sp>
      <p:grpSp>
        <p:nvGrpSpPr>
          <p:cNvPr id="1053" name="Group 64">
            <a:extLst>
              <a:ext uri="{FF2B5EF4-FFF2-40B4-BE49-F238E27FC236}">
                <a16:creationId xmlns:a16="http://schemas.microsoft.com/office/drawing/2014/main" id="{F6AAA9A6-E578-2235-9544-B2F0D6A5F0E0}"/>
              </a:ext>
            </a:extLst>
          </p:cNvPr>
          <p:cNvGrpSpPr/>
          <p:nvPr/>
        </p:nvGrpSpPr>
        <p:grpSpPr>
          <a:xfrm>
            <a:off x="3044634" y="2432147"/>
            <a:ext cx="3232498" cy="646201"/>
            <a:chOff x="4732296" y="1339719"/>
            <a:chExt cx="3341854" cy="646201"/>
          </a:xfrm>
        </p:grpSpPr>
        <p:sp>
          <p:nvSpPr>
            <p:cNvPr id="1055" name="TextBox 36">
              <a:extLst>
                <a:ext uri="{FF2B5EF4-FFF2-40B4-BE49-F238E27FC236}">
                  <a16:creationId xmlns:a16="http://schemas.microsoft.com/office/drawing/2014/main" id="{F3EC2923-CE13-AA3E-447F-EC351AA21939}"/>
                </a:ext>
              </a:extLst>
            </p:cNvPr>
            <p:cNvSpPr txBox="1"/>
            <p:nvPr/>
          </p:nvSpPr>
          <p:spPr>
            <a:xfrm>
              <a:off x="6379493" y="1482987"/>
              <a:ext cx="1694657" cy="338554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New in 2025</a:t>
              </a:r>
            </a:p>
          </p:txBody>
        </p:sp>
        <p:sp>
          <p:nvSpPr>
            <p:cNvPr id="1056" name="TextBox 37">
              <a:extLst>
                <a:ext uri="{FF2B5EF4-FFF2-40B4-BE49-F238E27FC236}">
                  <a16:creationId xmlns:a16="http://schemas.microsoft.com/office/drawing/2014/main" id="{CD4EAC54-D1A2-3330-A140-38071AD53F49}"/>
                </a:ext>
              </a:extLst>
            </p:cNvPr>
            <p:cNvSpPr txBox="1"/>
            <p:nvPr/>
          </p:nvSpPr>
          <p:spPr>
            <a:xfrm>
              <a:off x="4732296" y="1499462"/>
              <a:ext cx="1694657" cy="338554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ptos"/>
                  <a:ea typeface="+mn-ea"/>
                  <a:cs typeface="+mn-cs"/>
                </a:rPr>
                <a:t>Total in 202</a:t>
              </a:r>
              <a:r>
                <a:rPr lang="en-US" sz="1600" b="1">
                  <a:solidFill>
                    <a:srgbClr val="FFFFFF"/>
                  </a:solidFill>
                  <a:latin typeface="Aptos"/>
                </a:rPr>
                <a:t>5</a:t>
              </a: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057" name="Straight Connector 40">
              <a:extLst>
                <a:ext uri="{FF2B5EF4-FFF2-40B4-BE49-F238E27FC236}">
                  <a16:creationId xmlns:a16="http://schemas.microsoft.com/office/drawing/2014/main" id="{0812A5A7-8567-2316-1D18-74B72C84E9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2299" y="1339719"/>
              <a:ext cx="0" cy="64620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8" name="Straight Connector 42">
              <a:extLst>
                <a:ext uri="{FF2B5EF4-FFF2-40B4-BE49-F238E27FC236}">
                  <a16:creationId xmlns:a16="http://schemas.microsoft.com/office/drawing/2014/main" id="{9CDE16E4-C73B-9F8F-7430-7F6BB67F2A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92690" y="1339719"/>
              <a:ext cx="0" cy="64620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9" name="Straight Connector 43">
              <a:extLst>
                <a:ext uri="{FF2B5EF4-FFF2-40B4-BE49-F238E27FC236}">
                  <a16:creationId xmlns:a16="http://schemas.microsoft.com/office/drawing/2014/main" id="{67317D50-DAA6-596E-EC9D-6AAAC576EB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53081" y="1339719"/>
              <a:ext cx="0" cy="64620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0" name="TextBox 65">
            <a:extLst>
              <a:ext uri="{FF2B5EF4-FFF2-40B4-BE49-F238E27FC236}">
                <a16:creationId xmlns:a16="http://schemas.microsoft.com/office/drawing/2014/main" id="{B362A6C0-CD66-41BE-495B-DA9751F561CE}"/>
              </a:ext>
            </a:extLst>
          </p:cNvPr>
          <p:cNvSpPr txBox="1"/>
          <p:nvPr/>
        </p:nvSpPr>
        <p:spPr>
          <a:xfrm>
            <a:off x="3044634" y="3258462"/>
            <a:ext cx="1606057" cy="397288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333333"/>
                </a:solidFill>
                <a:latin typeface="Aptos"/>
              </a:rPr>
              <a:t>266*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61" name="TextBox 66">
            <a:extLst>
              <a:ext uri="{FF2B5EF4-FFF2-40B4-BE49-F238E27FC236}">
                <a16:creationId xmlns:a16="http://schemas.microsoft.com/office/drawing/2014/main" id="{67AC2C81-DCB5-DCA8-284D-F38CAF022001}"/>
              </a:ext>
            </a:extLst>
          </p:cNvPr>
          <p:cNvSpPr txBox="1"/>
          <p:nvPr/>
        </p:nvSpPr>
        <p:spPr>
          <a:xfrm>
            <a:off x="3044634" y="4043185"/>
            <a:ext cx="1606057" cy="397288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333333"/>
                </a:solidFill>
                <a:latin typeface="Aptos"/>
              </a:rPr>
              <a:t>496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67" name="TextBox 73">
            <a:extLst>
              <a:ext uri="{FF2B5EF4-FFF2-40B4-BE49-F238E27FC236}">
                <a16:creationId xmlns:a16="http://schemas.microsoft.com/office/drawing/2014/main" id="{806AAF84-905C-DC65-32C6-FA4FBE6E37E9}"/>
              </a:ext>
            </a:extLst>
          </p:cNvPr>
          <p:cNvSpPr txBox="1"/>
          <p:nvPr/>
        </p:nvSpPr>
        <p:spPr>
          <a:xfrm>
            <a:off x="4654502" y="3258462"/>
            <a:ext cx="1606057" cy="397288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+ </a:t>
            </a:r>
            <a:r>
              <a:rPr lang="en-US">
                <a:solidFill>
                  <a:srgbClr val="333333"/>
                </a:solidFill>
                <a:latin typeface="Aptos"/>
              </a:rPr>
              <a:t>80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*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1068" name="TextBox 74">
            <a:extLst>
              <a:ext uri="{FF2B5EF4-FFF2-40B4-BE49-F238E27FC236}">
                <a16:creationId xmlns:a16="http://schemas.microsoft.com/office/drawing/2014/main" id="{9C5BFE28-8B0B-B3CC-C722-A24730C1AD33}"/>
              </a:ext>
            </a:extLst>
          </p:cNvPr>
          <p:cNvSpPr txBox="1"/>
          <p:nvPr/>
        </p:nvSpPr>
        <p:spPr>
          <a:xfrm>
            <a:off x="4654502" y="4043185"/>
            <a:ext cx="1606057" cy="397288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+ 229 </a:t>
            </a:r>
          </a:p>
        </p:txBody>
      </p:sp>
      <p:sp>
        <p:nvSpPr>
          <p:cNvPr id="1074" name="TextBox 80">
            <a:extLst>
              <a:ext uri="{FF2B5EF4-FFF2-40B4-BE49-F238E27FC236}">
                <a16:creationId xmlns:a16="http://schemas.microsoft.com/office/drawing/2014/main" id="{6282860C-0609-8C40-F464-29D7925FC342}"/>
              </a:ext>
            </a:extLst>
          </p:cNvPr>
          <p:cNvSpPr txBox="1"/>
          <p:nvPr/>
        </p:nvSpPr>
        <p:spPr>
          <a:xfrm>
            <a:off x="6338342" y="3258462"/>
            <a:ext cx="1606057" cy="397288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/>
              </a:rPr>
              <a:t>+ 43%</a:t>
            </a:r>
          </a:p>
        </p:txBody>
      </p:sp>
      <p:sp>
        <p:nvSpPr>
          <p:cNvPr id="1075" name="TextBox 81">
            <a:extLst>
              <a:ext uri="{FF2B5EF4-FFF2-40B4-BE49-F238E27FC236}">
                <a16:creationId xmlns:a16="http://schemas.microsoft.com/office/drawing/2014/main" id="{877F2622-68CE-4948-3667-1B03BFFBE944}"/>
              </a:ext>
            </a:extLst>
          </p:cNvPr>
          <p:cNvSpPr txBox="1"/>
          <p:nvPr/>
        </p:nvSpPr>
        <p:spPr>
          <a:xfrm>
            <a:off x="6338342" y="4043185"/>
            <a:ext cx="1606057" cy="39728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+ 85%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5E43A57-A0FC-D94A-2A88-8F2A96317BFF}"/>
              </a:ext>
            </a:extLst>
          </p:cNvPr>
          <p:cNvCxnSpPr>
            <a:cxnSpLocks/>
            <a:stCxn id="18" idx="3"/>
          </p:cNvCxnSpPr>
          <p:nvPr/>
        </p:nvCxnSpPr>
        <p:spPr>
          <a:xfrm flipH="1">
            <a:off x="357981" y="3842975"/>
            <a:ext cx="7734972" cy="1486"/>
          </a:xfrm>
          <a:prstGeom prst="line">
            <a:avLst/>
          </a:prstGeom>
          <a:ln w="12700">
            <a:solidFill>
              <a:srgbClr val="F087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: Diagonal Corners Rounded 22">
            <a:extLst>
              <a:ext uri="{FF2B5EF4-FFF2-40B4-BE49-F238E27FC236}">
                <a16:creationId xmlns:a16="http://schemas.microsoft.com/office/drawing/2014/main" id="{6672428C-4916-9029-AF2D-E8DD274D39E4}"/>
              </a:ext>
            </a:extLst>
          </p:cNvPr>
          <p:cNvSpPr/>
          <p:nvPr/>
        </p:nvSpPr>
        <p:spPr>
          <a:xfrm>
            <a:off x="8300966" y="2432147"/>
            <a:ext cx="3545630" cy="1890447"/>
          </a:xfrm>
          <a:prstGeom prst="round2DiagRect">
            <a:avLst>
              <a:gd name="adj1" fmla="val 15848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5049330-4975-75AA-1401-FEC22FCC3313}"/>
              </a:ext>
            </a:extLst>
          </p:cNvPr>
          <p:cNvSpPr/>
          <p:nvPr/>
        </p:nvSpPr>
        <p:spPr>
          <a:xfrm>
            <a:off x="8299414" y="2432147"/>
            <a:ext cx="3545630" cy="2221883"/>
          </a:xfrm>
          <a:custGeom>
            <a:avLst/>
            <a:gdLst>
              <a:gd name="connsiteX0" fmla="*/ 0 w 3545630"/>
              <a:gd name="connsiteY0" fmla="*/ 0 h 2221883"/>
              <a:gd name="connsiteX1" fmla="*/ 299598 w 3545630"/>
              <a:gd name="connsiteY1" fmla="*/ 0 h 2221883"/>
              <a:gd name="connsiteX2" fmla="*/ 2103981 w 3545630"/>
              <a:gd name="connsiteY2" fmla="*/ 0 h 2221883"/>
              <a:gd name="connsiteX3" fmla="*/ 3545630 w 3545630"/>
              <a:gd name="connsiteY3" fmla="*/ 0 h 2221883"/>
              <a:gd name="connsiteX4" fmla="*/ 3545630 w 3545630"/>
              <a:gd name="connsiteY4" fmla="*/ 331436 h 2221883"/>
              <a:gd name="connsiteX5" fmla="*/ 3545630 w 3545630"/>
              <a:gd name="connsiteY5" fmla="*/ 1590849 h 2221883"/>
              <a:gd name="connsiteX6" fmla="*/ 3545630 w 3545630"/>
              <a:gd name="connsiteY6" fmla="*/ 1922285 h 2221883"/>
              <a:gd name="connsiteX7" fmla="*/ 3246032 w 3545630"/>
              <a:gd name="connsiteY7" fmla="*/ 2221883 h 2221883"/>
              <a:gd name="connsiteX8" fmla="*/ 2103981 w 3545630"/>
              <a:gd name="connsiteY8" fmla="*/ 2221883 h 2221883"/>
              <a:gd name="connsiteX9" fmla="*/ 0 w 3545630"/>
              <a:gd name="connsiteY9" fmla="*/ 2221883 h 2221883"/>
              <a:gd name="connsiteX10" fmla="*/ 0 w 3545630"/>
              <a:gd name="connsiteY10" fmla="*/ 1890447 h 2221883"/>
              <a:gd name="connsiteX11" fmla="*/ 0 w 3545630"/>
              <a:gd name="connsiteY11" fmla="*/ 631034 h 2221883"/>
              <a:gd name="connsiteX12" fmla="*/ 0 w 3545630"/>
              <a:gd name="connsiteY12" fmla="*/ 331436 h 2221883"/>
              <a:gd name="connsiteX13" fmla="*/ 0 w 3545630"/>
              <a:gd name="connsiteY13" fmla="*/ 299598 h 2221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45630" h="2221883">
                <a:moveTo>
                  <a:pt x="0" y="0"/>
                </a:moveTo>
                <a:lnTo>
                  <a:pt x="299598" y="0"/>
                </a:lnTo>
                <a:lnTo>
                  <a:pt x="2103981" y="0"/>
                </a:lnTo>
                <a:lnTo>
                  <a:pt x="3545630" y="0"/>
                </a:lnTo>
                <a:lnTo>
                  <a:pt x="3545630" y="331436"/>
                </a:lnTo>
                <a:lnTo>
                  <a:pt x="3545630" y="1590849"/>
                </a:lnTo>
                <a:lnTo>
                  <a:pt x="3545630" y="1922285"/>
                </a:lnTo>
                <a:cubicBezTo>
                  <a:pt x="3545630" y="2087748"/>
                  <a:pt x="3411495" y="2221883"/>
                  <a:pt x="3246032" y="2221883"/>
                </a:cubicBezTo>
                <a:lnTo>
                  <a:pt x="2103981" y="2221883"/>
                </a:lnTo>
                <a:lnTo>
                  <a:pt x="0" y="2221883"/>
                </a:lnTo>
                <a:lnTo>
                  <a:pt x="0" y="1890447"/>
                </a:lnTo>
                <a:lnTo>
                  <a:pt x="0" y="631034"/>
                </a:lnTo>
                <a:lnTo>
                  <a:pt x="0" y="331436"/>
                </a:lnTo>
                <a:lnTo>
                  <a:pt x="0" y="2995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47" name="Rectangle: Diagonal Corners Rounded 22">
            <a:extLst>
              <a:ext uri="{FF2B5EF4-FFF2-40B4-BE49-F238E27FC236}">
                <a16:creationId xmlns:a16="http://schemas.microsoft.com/office/drawing/2014/main" id="{43FFF9BF-2BE5-1F90-CD69-A9350421DC39}"/>
              </a:ext>
            </a:extLst>
          </p:cNvPr>
          <p:cNvSpPr/>
          <p:nvPr/>
        </p:nvSpPr>
        <p:spPr>
          <a:xfrm>
            <a:off x="8297861" y="2591890"/>
            <a:ext cx="3545630" cy="1890447"/>
          </a:xfrm>
          <a:prstGeom prst="round2DiagRect">
            <a:avLst>
              <a:gd name="adj1" fmla="val 15848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“Innovation doesn’t happen in isolation. By strengthening our </a:t>
            </a:r>
            <a:r>
              <a:rPr kumimoji="0" lang="en-GB" sz="16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startup ecosystem </a:t>
            </a:r>
            <a:r>
              <a:rPr kumimoji="0" lang="en-GB" sz="16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through this partnership, we provide ambitious entrepreneurs with the </a:t>
            </a:r>
            <a:r>
              <a:rPr kumimoji="0" lang="en-GB" sz="16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resources</a:t>
            </a:r>
            <a:r>
              <a:rPr kumimoji="0" lang="en-GB" sz="16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, </a:t>
            </a:r>
            <a:r>
              <a:rPr kumimoji="0" lang="en-GB" sz="16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networks</a:t>
            </a:r>
            <a:r>
              <a:rPr kumimoji="0" lang="en-GB" sz="16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, and </a:t>
            </a:r>
            <a:r>
              <a:rPr kumimoji="0" lang="en-GB" sz="16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funding </a:t>
            </a:r>
            <a:r>
              <a:rPr kumimoji="0" lang="en-GB" sz="16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they need to develop </a:t>
            </a:r>
            <a:r>
              <a:rPr kumimoji="0" lang="en-GB" sz="16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solutions </a:t>
            </a:r>
            <a:r>
              <a:rPr kumimoji="0" lang="en-GB" sz="16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for a more sustainable food system.”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pic>
        <p:nvPicPr>
          <p:cNvPr id="8" name="Picture 7" descr="A black background with colorful letters&#10;&#10;AI-generated content may be incorrect.">
            <a:extLst>
              <a:ext uri="{FF2B5EF4-FFF2-40B4-BE49-F238E27FC236}">
                <a16:creationId xmlns:a16="http://schemas.microsoft.com/office/drawing/2014/main" id="{73092C7E-1351-FAB7-37F1-34F240EF2C1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46975" y="5916859"/>
            <a:ext cx="1463541" cy="593736"/>
          </a:xfrm>
          <a:prstGeom prst="rect">
            <a:avLst/>
          </a:prstGeom>
        </p:spPr>
      </p:pic>
      <p:sp>
        <p:nvSpPr>
          <p:cNvPr id="9" name="TextBox 37">
            <a:extLst>
              <a:ext uri="{FF2B5EF4-FFF2-40B4-BE49-F238E27FC236}">
                <a16:creationId xmlns:a16="http://schemas.microsoft.com/office/drawing/2014/main" id="{BE65FDC3-9C78-D1FA-1DC6-4DD6F5D6BF2A}"/>
              </a:ext>
            </a:extLst>
          </p:cNvPr>
          <p:cNvSpPr txBox="1"/>
          <p:nvPr/>
        </p:nvSpPr>
        <p:spPr>
          <a:xfrm>
            <a:off x="6355251" y="2466525"/>
            <a:ext cx="1639203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Growth </a:t>
            </a:r>
            <a:b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</a:b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2024-2025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213716-1731-A0CA-4E15-1F8649D66EA9}"/>
              </a:ext>
            </a:extLst>
          </p:cNvPr>
          <p:cNvSpPr txBox="1"/>
          <p:nvPr/>
        </p:nvSpPr>
        <p:spPr>
          <a:xfrm>
            <a:off x="357981" y="4643083"/>
            <a:ext cx="354562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i="1">
                <a:latin typeface="Aptos" panose="020B0004020202020204" pitchFamily="34" charset="0"/>
                <a:ea typeface="Calibri"/>
                <a:cs typeface="Calibri"/>
              </a:rPr>
              <a:t>* Of which 6 Partners are to be closed</a:t>
            </a:r>
          </a:p>
        </p:txBody>
      </p:sp>
      <p:pic>
        <p:nvPicPr>
          <p:cNvPr id="11" name="Afbeelding 10" descr="Afbeelding met Graphics, Lettertype, logo, symbool&#10;&#10;Door AI gegenereerde inhoud is mogelijk onjuist.">
            <a:extLst>
              <a:ext uri="{FF2B5EF4-FFF2-40B4-BE49-F238E27FC236}">
                <a16:creationId xmlns:a16="http://schemas.microsoft.com/office/drawing/2014/main" id="{F508F0C2-3CF5-887A-7723-246826E9D60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25968" y="5219425"/>
            <a:ext cx="884108" cy="51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05514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01_donker blauwe achtergrond">
  <a:themeElements>
    <a:clrScheme name="EIT Colour Palette">
      <a:dk1>
        <a:srgbClr val="333333"/>
      </a:dk1>
      <a:lt1>
        <a:srgbClr val="FFFFFF"/>
      </a:lt1>
      <a:dk2>
        <a:srgbClr val="034EA2"/>
      </a:dk2>
      <a:lt2>
        <a:srgbClr val="6BB745"/>
      </a:lt2>
      <a:accent1>
        <a:srgbClr val="73C4EE"/>
      </a:accent1>
      <a:accent2>
        <a:srgbClr val="630F7A"/>
      </a:accent2>
      <a:accent3>
        <a:srgbClr val="E74394"/>
      </a:accent3>
      <a:accent4>
        <a:srgbClr val="152D79"/>
      </a:accent4>
      <a:accent5>
        <a:srgbClr val="FDCD15"/>
      </a:accent5>
      <a:accent6>
        <a:srgbClr val="00AFAA"/>
      </a:accent6>
      <a:hlink>
        <a:srgbClr val="333333"/>
      </a:hlink>
      <a:folHlink>
        <a:srgbClr val="33333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T Food_presentation_16x9.potx" id="{F8188052-8077-4A54-8096-83DC1D5D77C0}" vid="{F0D6426C-620E-4D46-ABE6-1716F8B145A1}"/>
    </a:ext>
  </a:extLst>
</a:theme>
</file>

<file path=ppt/theme/theme2.xml><?xml version="1.0" encoding="utf-8"?>
<a:theme xmlns:a="http://schemas.openxmlformats.org/drawingml/2006/main" name="04_witte achtergrond">
  <a:themeElements>
    <a:clrScheme name="EIT Colour Palette">
      <a:dk1>
        <a:srgbClr val="333333"/>
      </a:dk1>
      <a:lt1>
        <a:srgbClr val="FFFFFF"/>
      </a:lt1>
      <a:dk2>
        <a:srgbClr val="034EA2"/>
      </a:dk2>
      <a:lt2>
        <a:srgbClr val="6BB745"/>
      </a:lt2>
      <a:accent1>
        <a:srgbClr val="73C4EE"/>
      </a:accent1>
      <a:accent2>
        <a:srgbClr val="630F7A"/>
      </a:accent2>
      <a:accent3>
        <a:srgbClr val="E74394"/>
      </a:accent3>
      <a:accent4>
        <a:srgbClr val="152D79"/>
      </a:accent4>
      <a:accent5>
        <a:srgbClr val="FDCD15"/>
      </a:accent5>
      <a:accent6>
        <a:srgbClr val="00AFAA"/>
      </a:accent6>
      <a:hlink>
        <a:srgbClr val="333333"/>
      </a:hlink>
      <a:folHlink>
        <a:srgbClr val="33333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T Food_presentation_16x9.potx" id="{F8188052-8077-4A54-8096-83DC1D5D77C0}" vid="{F1EA1E5A-35E6-48DD-803D-9E62F5109214}"/>
    </a:ext>
  </a:extLst>
</a:theme>
</file>

<file path=ppt/theme/theme3.xml><?xml version="1.0" encoding="utf-8"?>
<a:theme xmlns:a="http://schemas.openxmlformats.org/drawingml/2006/main" name="EIT05">
  <a:themeElements>
    <a:clrScheme name="Custom 81">
      <a:dk1>
        <a:srgbClr val="333333"/>
      </a:dk1>
      <a:lt1>
        <a:srgbClr val="FFFFFF"/>
      </a:lt1>
      <a:dk2>
        <a:srgbClr val="333333"/>
      </a:dk2>
      <a:lt2>
        <a:srgbClr val="6BB745"/>
      </a:lt2>
      <a:accent1>
        <a:srgbClr val="73C4EE"/>
      </a:accent1>
      <a:accent2>
        <a:srgbClr val="630F7A"/>
      </a:accent2>
      <a:accent3>
        <a:srgbClr val="E74394"/>
      </a:accent3>
      <a:accent4>
        <a:srgbClr val="152D79"/>
      </a:accent4>
      <a:accent5>
        <a:srgbClr val="FDCD15"/>
      </a:accent5>
      <a:accent6>
        <a:srgbClr val="00AFAA"/>
      </a:accent6>
      <a:hlink>
        <a:srgbClr val="333333"/>
      </a:hlink>
      <a:folHlink>
        <a:srgbClr val="33333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sz="3200" dirty="0" smtClean="0">
            <a:latin typeface="Aptos" panose="020B00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IT Food_presentation_16x9.potx" id="{F8188052-8077-4A54-8096-83DC1D5D77C0}" vid="{F20B3367-AB44-4ACC-9C03-DDDE778D9C0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4EC8B1AAB1AF4CBC83EADDB4207A90" ma:contentTypeVersion="11" ma:contentTypeDescription="Create a new document." ma:contentTypeScope="" ma:versionID="c325671a853aab8e006aebff08d94d4a">
  <xsd:schema xmlns:xsd="http://www.w3.org/2001/XMLSchema" xmlns:xs="http://www.w3.org/2001/XMLSchema" xmlns:p="http://schemas.microsoft.com/office/2006/metadata/properties" xmlns:ns2="f5a51f69-7225-48da-b2ba-9ca8ae9a172d" xmlns:ns3="3c265319-02e8-4fe4-8852-dddc633064b9" targetNamespace="http://schemas.microsoft.com/office/2006/metadata/properties" ma:root="true" ma:fieldsID="fab47a80a9ed21020ff9999d2b4c4145" ns2:_="" ns3:_="">
    <xsd:import namespace="f5a51f69-7225-48da-b2ba-9ca8ae9a172d"/>
    <xsd:import namespace="3c265319-02e8-4fe4-8852-dddc633064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Tag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a51f69-7225-48da-b2ba-9ca8ae9a17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Tags" ma:index="15" nillable="true" ma:displayName="Tags" ma:format="Dropdown" ma:internalName="Tag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Funding rate"/>
                    <xsd:enumeration value="Financial management"/>
                    <xsd:enumeration value="Work Programme"/>
                    <xsd:enumeration value="Top-ups"/>
                    <xsd:enumeration value="Slides"/>
                    <xsd:enumeration value="Recordings"/>
                    <xsd:enumeration value="Meeting summaries"/>
                    <xsd:enumeration value="Meetings"/>
                    <xsd:enumeration value="Agenda"/>
                    <xsd:enumeration value="Synergies"/>
                    <xsd:enumeration value="Evaluations"/>
                    <xsd:enumeration value="CoI"/>
                    <xsd:enumeration value="In-kind"/>
                    <xsd:enumeration value="Admin"/>
                    <xsd:enumeration value="2nd Strategic Plan"/>
                    <xsd:enumeration value="Co-funds"/>
                    <xsd:enumeration value="Co-programmed"/>
                    <xsd:enumeration value="Institutionalised"/>
                    <xsd:enumeration value="Monitoring"/>
                    <xsd:enumeration value="SPC"/>
                    <xsd:enumeration value="Draft fiche"/>
                    <xsd:enumeration value="Legislation"/>
                    <xsd:enumeration value="Communications"/>
                    <xsd:enumeration value="Associated Countries"/>
                    <xsd:enumeration value="International cooperation"/>
                    <xsd:enumeration value="FSTP"/>
                    <xsd:enumeration value="Phasing-out"/>
                  </xsd:restriction>
                </xsd:simpleType>
              </xsd:element>
            </xsd:sequence>
          </xsd:extension>
        </xsd:complexContent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265319-02e8-4fe4-8852-dddc633064b9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3c265319-02e8-4fe4-8852-dddc633064b9">
      <UserInfo>
        <DisplayName>Andrew Carlin</DisplayName>
        <AccountId>17</AccountId>
        <AccountType/>
      </UserInfo>
      <UserInfo>
        <DisplayName>Raphael Debleser</DisplayName>
        <AccountId>43</AccountId>
        <AccountType/>
      </UserInfo>
      <UserInfo>
        <DisplayName>Marie-Elisabeth Rusling</DisplayName>
        <AccountId>21</AccountId>
        <AccountType/>
      </UserInfo>
      <UserInfo>
        <DisplayName>Cornelia Schwenk</DisplayName>
        <AccountId>42</AccountId>
        <AccountType/>
      </UserInfo>
      <UserInfo>
        <DisplayName>Maarten van der Kamp</DisplayName>
        <AccountId>15</AccountId>
        <AccountType/>
      </UserInfo>
    </SharedWithUsers>
    <Tags xmlns="f5a51f69-7225-48da-b2ba-9ca8ae9a172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C7B5C0-520C-4EAE-AC28-D80D5DBE9431}"/>
</file>

<file path=customXml/itemProps2.xml><?xml version="1.0" encoding="utf-8"?>
<ds:datastoreItem xmlns:ds="http://schemas.openxmlformats.org/officeDocument/2006/customXml" ds:itemID="{53E36C61-6F9E-47A4-AB4F-9DF4249F0C27}">
  <ds:schemaRefs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a9d03afb-163e-4eac-8fd9-00e8ba552852"/>
    <ds:schemaRef ds:uri="http://purl.org/dc/elements/1.1/"/>
    <ds:schemaRef ds:uri="http://schemas.openxmlformats.org/package/2006/metadata/core-properties"/>
    <ds:schemaRef ds:uri="da024d32-0d9c-450c-b0da-ac45d7c4a655"/>
  </ds:schemaRefs>
</ds:datastoreItem>
</file>

<file path=customXml/itemProps3.xml><?xml version="1.0" encoding="utf-8"?>
<ds:datastoreItem xmlns:ds="http://schemas.openxmlformats.org/officeDocument/2006/customXml" ds:itemID="{85213F34-ADF6-4E86-8AE2-F35F340BC8C6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e2df09e3-27ff-4f8d-9706-877c25265bde}" enabled="0" method="" siteId="{e2df09e3-27ff-4f8d-9706-877c25265bd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1353</Words>
  <Application>Microsoft Office PowerPoint</Application>
  <PresentationFormat>Widescreen</PresentationFormat>
  <Paragraphs>172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01_donker blauwe achtergrond</vt:lpstr>
      <vt:lpstr>04_witte achtergrond</vt:lpstr>
      <vt:lpstr>EIT05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Mario Roccaro</dc:creator>
  <cp:lastModifiedBy>Viktoria de Bourbon de Parme</cp:lastModifiedBy>
  <cp:revision>37</cp:revision>
  <dcterms:created xsi:type="dcterms:W3CDTF">2020-04-20T13:34:44Z</dcterms:created>
  <dcterms:modified xsi:type="dcterms:W3CDTF">2025-09-26T08:52:15Z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g">
    <vt:lpwstr/>
  </property>
  <property fmtid="{D5CDD505-2E9C-101B-9397-08002B2CF9AE}" pid="3" name="Theme">
    <vt:lpwstr/>
  </property>
  <property fmtid="{D5CDD505-2E9C-101B-9397-08002B2CF9AE}" pid="4" name="Year">
    <vt:lpwstr>7;#2022|8948af2c-28ae-4054-ac59-0e6d7e6e5dbc</vt:lpwstr>
  </property>
  <property fmtid="{D5CDD505-2E9C-101B-9397-08002B2CF9AE}" pid="5" name="Asset">
    <vt:lpwstr>8;#Template|925c3260-0a50-4bf6-9e0e-f25b1fda7976</vt:lpwstr>
  </property>
  <property fmtid="{D5CDD505-2E9C-101B-9397-08002B2CF9AE}" pid="6" name="Keyword">
    <vt:lpwstr/>
  </property>
  <property fmtid="{D5CDD505-2E9C-101B-9397-08002B2CF9AE}" pid="7" name="Order">
    <vt:r8>30200</vt:r8>
  </property>
  <property fmtid="{D5CDD505-2E9C-101B-9397-08002B2CF9AE}" pid="8" name="xd_Signature">
    <vt:bool>false</vt:bool>
  </property>
  <property fmtid="{D5CDD505-2E9C-101B-9397-08002B2CF9AE}" pid="9" name="SharedWithUsers">
    <vt:lpwstr>17;#Jente Schoutens</vt:lpwstr>
  </property>
  <property fmtid="{D5CDD505-2E9C-101B-9397-08002B2CF9AE}" pid="10" name="xd_ProgID">
    <vt:lpwstr/>
  </property>
  <property fmtid="{D5CDD505-2E9C-101B-9397-08002B2CF9AE}" pid="11" name="ComplianceAssetId">
    <vt:lpwstr/>
  </property>
  <property fmtid="{D5CDD505-2E9C-101B-9397-08002B2CF9AE}" pid="12" name="TemplateUrl">
    <vt:lpwstr/>
  </property>
  <property fmtid="{D5CDD505-2E9C-101B-9397-08002B2CF9AE}" pid="13" name="Innovative_focus_areas">
    <vt:lpwstr/>
  </property>
  <property fmtid="{D5CDD505-2E9C-101B-9397-08002B2CF9AE}" pid="14" name="Functional_area">
    <vt:lpwstr/>
  </property>
  <property fmtid="{D5CDD505-2E9C-101B-9397-08002B2CF9AE}" pid="15" name="MediaServiceImageTags">
    <vt:lpwstr/>
  </property>
  <property fmtid="{D5CDD505-2E9C-101B-9397-08002B2CF9AE}" pid="16" name="_ExtendedDescription">
    <vt:lpwstr/>
  </property>
  <property fmtid="{D5CDD505-2E9C-101B-9397-08002B2CF9AE}" pid="17" name="TriggerFlowInfo">
    <vt:lpwstr/>
  </property>
  <property fmtid="{D5CDD505-2E9C-101B-9397-08002B2CF9AE}" pid="18" name="Approved">
    <vt:lpwstr>true</vt:lpwstr>
  </property>
  <property fmtid="{D5CDD505-2E9C-101B-9397-08002B2CF9AE}" pid="19" name="ContentTypeId">
    <vt:lpwstr>0x010100894EC8B1AAB1AF4CBC83EADDB4207A90</vt:lpwstr>
  </property>
</Properties>
</file>